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67" r:id="rId2"/>
    <p:sldId id="268" r:id="rId3"/>
    <p:sldId id="269" r:id="rId4"/>
    <p:sldId id="256" r:id="rId5"/>
    <p:sldId id="257" r:id="rId6"/>
    <p:sldId id="260" r:id="rId7"/>
    <p:sldId id="259" r:id="rId8"/>
    <p:sldId id="270" r:id="rId9"/>
    <p:sldId id="261" r:id="rId10"/>
    <p:sldId id="262" r:id="rId11"/>
    <p:sldId id="265" r:id="rId12"/>
    <p:sldId id="266" r:id="rId1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F09E"/>
    <a:srgbClr val="FFFF00"/>
    <a:srgbClr val="00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26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D04F7EB-CFB1-453D-98A7-C21A16D51AFB}" type="datetimeFigureOut">
              <a:rPr lang="es-MX"/>
              <a:pPr>
                <a:defRPr/>
              </a:pPr>
              <a:t>16/12/2013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MX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MX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0167158-469A-4B82-A837-0ABA8AD3E609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1638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748EE04-D293-4843-8A98-058461CFF2A3}" type="slidenum">
              <a:rPr lang="es-MX" smtClean="0"/>
              <a:pPr/>
              <a:t>1</a:t>
            </a:fld>
            <a:endParaRPr lang="es-MX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2355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4443C3D-C475-4919-9CF3-0AC23929E284}" type="slidenum">
              <a:rPr lang="es-MX" smtClean="0"/>
              <a:pPr/>
              <a:t>10</a:t>
            </a:fld>
            <a:endParaRPr lang="es-MX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666539F-B4AE-456F-8D60-E8F38E582F6A}" type="slidenum">
              <a:rPr lang="es-MX" smtClean="0"/>
              <a:pPr/>
              <a:t>11</a:t>
            </a:fld>
            <a:endParaRPr lang="es-MX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2560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754587C-085C-4C91-8FC5-927E2E6F2456}" type="slidenum">
              <a:rPr lang="es-MX" smtClean="0"/>
              <a:pPr/>
              <a:t>12</a:t>
            </a:fld>
            <a:endParaRPr lang="es-MX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MX" smtClean="0"/>
          </a:p>
        </p:txBody>
      </p:sp>
      <p:sp>
        <p:nvSpPr>
          <p:cNvPr id="1741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C72AF2B-BC2B-4396-BB11-CAD03912F014}" type="slidenum">
              <a:rPr lang="es-MX" smtClean="0"/>
              <a:pPr/>
              <a:t>2</a:t>
            </a:fld>
            <a:endParaRPr lang="es-MX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167158-469A-4B82-A837-0ABA8AD3E609}" type="slidenum">
              <a:rPr lang="es-MX" smtClean="0"/>
              <a:pPr>
                <a:defRPr/>
              </a:pPr>
              <a:t>3</a:t>
            </a:fld>
            <a:endParaRPr lang="es-MX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1843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9DB8EF7-F085-4D82-A134-3485B6024EA6}" type="slidenum">
              <a:rPr lang="es-MX" smtClean="0"/>
              <a:pPr/>
              <a:t>4</a:t>
            </a:fld>
            <a:endParaRPr lang="es-MX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1946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A5F220-CEFA-4A44-8263-A862A80F8F2A}" type="slidenum">
              <a:rPr lang="es-MX" smtClean="0"/>
              <a:pPr/>
              <a:t>5</a:t>
            </a:fld>
            <a:endParaRPr lang="es-MX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2048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C4082A-3F65-43BE-9CF5-2B41243A6CF2}" type="slidenum">
              <a:rPr lang="es-MX" smtClean="0"/>
              <a:pPr/>
              <a:t>6</a:t>
            </a:fld>
            <a:endParaRPr lang="es-MX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215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7552ADB-9086-40D9-B751-8A0F559E011A}" type="slidenum">
              <a:rPr lang="es-MX" smtClean="0"/>
              <a:pPr/>
              <a:t>7</a:t>
            </a:fld>
            <a:endParaRPr lang="es-MX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167158-469A-4B82-A837-0ABA8AD3E609}" type="slidenum">
              <a:rPr lang="es-MX" smtClean="0"/>
              <a:pPr>
                <a:defRPr/>
              </a:pPr>
              <a:t>8</a:t>
            </a:fld>
            <a:endParaRPr lang="es-MX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2253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AC5CDFC-E56B-441C-A7FB-950408D41833}" type="slidenum">
              <a:rPr lang="es-MX" smtClean="0"/>
              <a:pPr/>
              <a:t>9</a:t>
            </a:fld>
            <a:endParaRPr lang="es-MX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6EA0F-ECC7-4FDE-A227-49DBDC76E6E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CC62D-77F3-4DC1-9EEC-84D260A3317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75762-1384-4EDA-A3A4-A5FB0C8C5BB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64EAD-A80C-43A2-99A7-34C59558050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93883-CB60-45E5-91C4-F0C62B43A1C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3F460-7BB9-46A0-884B-F6D63AF62AD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4F0C2-2EC2-41A4-AF71-2DF0359E334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CB947-1D58-4532-A5B7-50AC9A5069E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76C61-6601-4F3F-B434-07AA175F1A3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5953C-9F31-4239-90FA-D272F674807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ortar y redondear rectángulo de esquina sencilla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5 Triángulo rectángulo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6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9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19743-FC5F-4F3C-AAAF-66819890FD9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8 Marcador de título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9" name="29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7857CD93-6706-4939-9A06-8DEEC9ED140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grpSp>
        <p:nvGrpSpPr>
          <p:cNvPr id="1033" name="1 Grupo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89" r:id="rId2"/>
    <p:sldLayoutId id="2147483698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9" r:id="rId9"/>
    <p:sldLayoutId id="2147483695" r:id="rId10"/>
    <p:sldLayoutId id="214748369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971550" y="1844675"/>
            <a:ext cx="7200900" cy="18478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80000"/>
              </a:lnSpc>
              <a:spcBef>
                <a:spcPct val="50000"/>
              </a:spcBef>
            </a:pPr>
            <a:r>
              <a:rPr lang="es-ES" sz="3200">
                <a:solidFill>
                  <a:srgbClr val="003399"/>
                </a:solidFill>
                <a:latin typeface="Verdana" pitchFamily="34" charset="0"/>
              </a:rPr>
              <a:t>ETAPAS DEL PROYECTO DE INVESTIGACIÓN</a:t>
            </a:r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 rot="10800000" flipH="1" flipV="1">
            <a:off x="6804248" y="5872440"/>
            <a:ext cx="19444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 dirty="0" smtClean="0">
                <a:solidFill>
                  <a:srgbClr val="002060"/>
                </a:solidFill>
              </a:rPr>
              <a:t>19 de Diciembre</a:t>
            </a:r>
            <a:endParaRPr lang="es-E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395536" y="0"/>
            <a:ext cx="8424936" cy="712502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lnSpc>
                <a:spcPct val="130000"/>
              </a:lnSpc>
              <a:spcBef>
                <a:spcPct val="50000"/>
              </a:spcBef>
              <a:defRPr/>
            </a:pPr>
            <a:r>
              <a:rPr lang="es-ES" sz="2000" dirty="0">
                <a:solidFill>
                  <a:srgbClr val="2A1E5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II. CRITERIOS PARA PRIORIZAR LOS PROBLEMAS PARA LA INVESTIGACIÓN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endParaRPr lang="es-ES" b="1" dirty="0">
              <a:solidFill>
                <a:schemeClr val="bg2">
                  <a:lumMod val="10000"/>
                </a:schemeClr>
              </a:solidFill>
              <a:latin typeface="Verdana" pitchFamily="34" charset="0"/>
            </a:endParaRP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es-ES" b="1" dirty="0">
                <a:solidFill>
                  <a:schemeClr val="bg2">
                    <a:lumMod val="10000"/>
                  </a:schemeClr>
                </a:solidFill>
                <a:latin typeface="Verdana" pitchFamily="34" charset="0"/>
              </a:rPr>
              <a:t>RELEVANCIA:</a:t>
            </a:r>
          </a:p>
          <a:p>
            <a:pPr marL="800100" lvl="1" indent="-342900">
              <a:spcBef>
                <a:spcPct val="50000"/>
              </a:spcBef>
              <a:defRPr/>
            </a:pPr>
            <a:r>
              <a:rPr lang="es-ES" sz="1600" dirty="0">
                <a:solidFill>
                  <a:schemeClr val="bg2">
                    <a:lumMod val="10000"/>
                  </a:schemeClr>
                </a:solidFill>
                <a:latin typeface="Verdana" pitchFamily="34" charset="0"/>
              </a:rPr>
              <a:t>+ ¿Cuál es la magnitud del problema?</a:t>
            </a:r>
          </a:p>
          <a:p>
            <a:pPr marL="800100" lvl="1" indent="-342900">
              <a:spcBef>
                <a:spcPct val="50000"/>
              </a:spcBef>
              <a:defRPr/>
            </a:pPr>
            <a:r>
              <a:rPr lang="es-ES" sz="1600" dirty="0">
                <a:solidFill>
                  <a:schemeClr val="bg2">
                    <a:lumMod val="10000"/>
                  </a:schemeClr>
                </a:solidFill>
                <a:latin typeface="Verdana" pitchFamily="34" charset="0"/>
              </a:rPr>
              <a:t>+ ¿Quiénes son los afectados?</a:t>
            </a:r>
          </a:p>
          <a:p>
            <a:pPr marL="800100" lvl="1" indent="-342900">
              <a:spcBef>
                <a:spcPct val="50000"/>
              </a:spcBef>
              <a:defRPr/>
            </a:pPr>
            <a:r>
              <a:rPr lang="es-ES" sz="1600" dirty="0">
                <a:solidFill>
                  <a:schemeClr val="bg2">
                    <a:lumMod val="10000"/>
                  </a:schemeClr>
                </a:solidFill>
                <a:latin typeface="Verdana" pitchFamily="34" charset="0"/>
              </a:rPr>
              <a:t>+¿Cuán severo o grave es el problema?</a:t>
            </a:r>
          </a:p>
          <a:p>
            <a:pPr marL="800100" lvl="1" indent="-342900">
              <a:spcBef>
                <a:spcPct val="50000"/>
              </a:spcBef>
              <a:defRPr/>
            </a:pPr>
            <a:r>
              <a:rPr lang="es-ES" sz="1600" dirty="0">
                <a:solidFill>
                  <a:schemeClr val="bg2">
                    <a:lumMod val="10000"/>
                  </a:schemeClr>
                </a:solidFill>
                <a:latin typeface="Verdana" pitchFamily="34" charset="0"/>
              </a:rPr>
              <a:t>Definir el problema de modo de interesar a todos en su solución.</a:t>
            </a:r>
          </a:p>
          <a:p>
            <a:pPr marL="800100" lvl="1" indent="-342900">
              <a:spcBef>
                <a:spcPct val="50000"/>
              </a:spcBef>
              <a:defRPr/>
            </a:pPr>
            <a:r>
              <a:rPr lang="es-ES" sz="1600" dirty="0">
                <a:solidFill>
                  <a:schemeClr val="bg2">
                    <a:lumMod val="10000"/>
                  </a:schemeClr>
                </a:solidFill>
                <a:latin typeface="Verdana" pitchFamily="34" charset="0"/>
              </a:rPr>
              <a:t>Si no se considera relevante, sacarlo de la lista.</a:t>
            </a:r>
          </a:p>
          <a:p>
            <a:pPr marL="800100" lvl="1" indent="-342900">
              <a:spcBef>
                <a:spcPct val="50000"/>
              </a:spcBef>
              <a:defRPr/>
            </a:pPr>
            <a:endParaRPr lang="es-ES" sz="1600" dirty="0">
              <a:solidFill>
                <a:schemeClr val="bg2">
                  <a:lumMod val="10000"/>
                </a:schemeClr>
              </a:solidFill>
              <a:latin typeface="Verdana" pitchFamily="34" charset="0"/>
            </a:endParaRP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es-ES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EVITAR DUPLICACIÓN</a:t>
            </a:r>
          </a:p>
          <a:p>
            <a:pPr marL="342900" indent="-342900">
              <a:spcBef>
                <a:spcPct val="50000"/>
              </a:spcBef>
              <a:defRPr/>
            </a:pPr>
            <a:r>
              <a:rPr lang="es-ES" dirty="0">
                <a:solidFill>
                  <a:schemeClr val="bg2">
                    <a:lumMod val="10000"/>
                  </a:schemeClr>
                </a:solidFill>
                <a:latin typeface="Verdana" pitchFamily="34" charset="0"/>
              </a:rPr>
              <a:t>     </a:t>
            </a:r>
            <a:r>
              <a:rPr lang="es-ES" sz="1600" dirty="0">
                <a:solidFill>
                  <a:schemeClr val="bg2">
                    <a:lumMod val="10000"/>
                  </a:schemeClr>
                </a:solidFill>
                <a:latin typeface="Verdana" pitchFamily="34" charset="0"/>
              </a:rPr>
              <a:t>+ ¿Hay nuevas preguntas sobre lo mismo que ameriten ser  respondidas?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endParaRPr lang="es-ES" sz="1600" dirty="0">
              <a:solidFill>
                <a:schemeClr val="bg2">
                  <a:lumMod val="10000"/>
                </a:schemeClr>
              </a:solidFill>
              <a:latin typeface="Verdana" pitchFamily="34" charset="0"/>
            </a:endParaRPr>
          </a:p>
          <a:p>
            <a:pPr marL="342900" indent="-342900">
              <a:spcBef>
                <a:spcPct val="50000"/>
              </a:spcBef>
              <a:buFontTx/>
              <a:buAutoNum type="arabicPeriod" startAt="3"/>
              <a:defRPr/>
            </a:pPr>
            <a:r>
              <a:rPr lang="es-ES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FACTIBILIDAD</a:t>
            </a:r>
          </a:p>
          <a:p>
            <a:pPr marL="342900" indent="-342900">
              <a:spcBef>
                <a:spcPct val="50000"/>
              </a:spcBef>
              <a:defRPr/>
            </a:pPr>
            <a:r>
              <a:rPr lang="es-ES" dirty="0">
                <a:solidFill>
                  <a:schemeClr val="bg2">
                    <a:lumMod val="10000"/>
                  </a:schemeClr>
                </a:solidFill>
                <a:latin typeface="Verdana" pitchFamily="34" charset="0"/>
              </a:rPr>
              <a:t>     </a:t>
            </a:r>
            <a:r>
              <a:rPr lang="es-ES" sz="1600" dirty="0">
                <a:solidFill>
                  <a:schemeClr val="bg2">
                    <a:lumMod val="10000"/>
                  </a:schemeClr>
                </a:solidFill>
                <a:latin typeface="Verdana" pitchFamily="34" charset="0"/>
              </a:rPr>
              <a:t>+Revisar complejidad</a:t>
            </a:r>
          </a:p>
          <a:p>
            <a:pPr marL="342900" indent="-342900">
              <a:spcBef>
                <a:spcPct val="50000"/>
              </a:spcBef>
              <a:defRPr/>
            </a:pPr>
            <a:r>
              <a:rPr lang="es-ES" sz="1600" dirty="0">
                <a:solidFill>
                  <a:schemeClr val="bg2">
                    <a:lumMod val="10000"/>
                  </a:schemeClr>
                </a:solidFill>
                <a:latin typeface="Verdana" pitchFamily="34" charset="0"/>
              </a:rPr>
              <a:t>      +Recursos necesarios</a:t>
            </a:r>
          </a:p>
          <a:p>
            <a:pPr marL="342900" indent="-342900">
              <a:spcBef>
                <a:spcPct val="50000"/>
              </a:spcBef>
              <a:buFontTx/>
              <a:buAutoNum type="arabicPeriod" startAt="3"/>
              <a:defRPr/>
            </a:pPr>
            <a:endParaRPr lang="es-ES" sz="1600" dirty="0">
              <a:solidFill>
                <a:srgbClr val="FFFF00"/>
              </a:solidFill>
              <a:latin typeface="Verdana" pitchFamily="34" charset="0"/>
            </a:endParaRP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0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0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0"/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0"/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0"/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81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81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819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819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819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503237" y="1052736"/>
            <a:ext cx="8317235" cy="508446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defRPr/>
            </a:pPr>
            <a:r>
              <a:rPr lang="es-ES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II. CRITERIOS PARA PRIORIZAR LOS PROBLEMAS PARA LA INVESTIGACIÓN</a:t>
            </a:r>
          </a:p>
          <a:p>
            <a:pPr marL="342900" indent="-342900">
              <a:spcBef>
                <a:spcPct val="50000"/>
              </a:spcBef>
              <a:defRPr/>
            </a:pPr>
            <a:endParaRPr lang="es-ES" dirty="0">
              <a:solidFill>
                <a:schemeClr val="bg2">
                  <a:lumMod val="10000"/>
                </a:schemeClr>
              </a:solidFill>
              <a:latin typeface="Verdana" pitchFamily="34" charset="0"/>
            </a:endParaRPr>
          </a:p>
          <a:p>
            <a:pPr marL="342900" indent="-342900">
              <a:spcBef>
                <a:spcPct val="50000"/>
              </a:spcBef>
              <a:buFontTx/>
              <a:buAutoNum type="arabicPeriod" startAt="4"/>
              <a:defRPr/>
            </a:pPr>
            <a:r>
              <a:rPr lang="es-ES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ACEPTABILIDAD POLÍTICA</a:t>
            </a:r>
          </a:p>
          <a:p>
            <a:pPr marL="342900" indent="-342900">
              <a:spcBef>
                <a:spcPct val="50000"/>
              </a:spcBef>
              <a:defRPr/>
            </a:pPr>
            <a:r>
              <a:rPr lang="es-ES" dirty="0">
                <a:solidFill>
                  <a:schemeClr val="bg2">
                    <a:lumMod val="10000"/>
                  </a:schemeClr>
                </a:solidFill>
                <a:latin typeface="Verdana" pitchFamily="34" charset="0"/>
              </a:rPr>
              <a:t>      </a:t>
            </a:r>
            <a:r>
              <a:rPr lang="es-ES" sz="1600" dirty="0">
                <a:solidFill>
                  <a:schemeClr val="bg2">
                    <a:lumMod val="10000"/>
                  </a:schemeClr>
                </a:solidFill>
                <a:latin typeface="Verdana" pitchFamily="34" charset="0"/>
              </a:rPr>
              <a:t>+ ¿Es de interés de las autoridades?</a:t>
            </a:r>
          </a:p>
          <a:p>
            <a:pPr marL="342900" indent="-342900">
              <a:spcBef>
                <a:spcPct val="50000"/>
              </a:spcBef>
              <a:defRPr/>
            </a:pPr>
            <a:r>
              <a:rPr lang="es-ES" sz="1600" dirty="0">
                <a:solidFill>
                  <a:schemeClr val="bg2">
                    <a:lumMod val="10000"/>
                  </a:schemeClr>
                </a:solidFill>
                <a:latin typeface="Verdana" pitchFamily="34" charset="0"/>
              </a:rPr>
              <a:t>      + ¿Apoyaran el estudio? </a:t>
            </a:r>
          </a:p>
          <a:p>
            <a:pPr marL="342900" indent="-342900">
              <a:lnSpc>
                <a:spcPct val="130000"/>
              </a:lnSpc>
              <a:spcBef>
                <a:spcPct val="50000"/>
              </a:spcBef>
              <a:defRPr/>
            </a:pPr>
            <a:r>
              <a:rPr lang="es-ES" sz="1600" dirty="0">
                <a:solidFill>
                  <a:schemeClr val="bg2">
                    <a:lumMod val="10000"/>
                  </a:schemeClr>
                </a:solidFill>
                <a:latin typeface="Verdana" pitchFamily="34" charset="0"/>
              </a:rPr>
              <a:t>   Involucrar a adoptadores de políticas, si se trata de problema referido a política gubernamental, nos aseguramos evitar confrontación futura.</a:t>
            </a:r>
          </a:p>
          <a:p>
            <a:pPr marL="342900" indent="-342900">
              <a:lnSpc>
                <a:spcPct val="130000"/>
              </a:lnSpc>
              <a:spcBef>
                <a:spcPct val="50000"/>
              </a:spcBef>
              <a:defRPr/>
            </a:pPr>
            <a:endParaRPr lang="es-ES" sz="1600" dirty="0">
              <a:solidFill>
                <a:schemeClr val="bg2">
                  <a:lumMod val="10000"/>
                </a:schemeClr>
              </a:solidFill>
              <a:latin typeface="Verdana" pitchFamily="34" charset="0"/>
            </a:endParaRPr>
          </a:p>
          <a:p>
            <a:pPr marL="342900" indent="-342900">
              <a:spcBef>
                <a:spcPct val="50000"/>
              </a:spcBef>
              <a:defRPr/>
            </a:pPr>
            <a:r>
              <a:rPr lang="es-ES" b="1" dirty="0">
                <a:solidFill>
                  <a:schemeClr val="bg2">
                    <a:lumMod val="10000"/>
                  </a:schemeClr>
                </a:solidFill>
                <a:latin typeface="Verdana" pitchFamily="34" charset="0"/>
              </a:rPr>
              <a:t>5.  </a:t>
            </a:r>
            <a:r>
              <a:rPr lang="es-ES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APLICABILIDAD</a:t>
            </a:r>
          </a:p>
          <a:p>
            <a:pPr marL="342900" indent="-342900">
              <a:spcBef>
                <a:spcPct val="50000"/>
              </a:spcBef>
              <a:defRPr/>
            </a:pPr>
            <a:r>
              <a:rPr lang="es-ES" dirty="0">
                <a:solidFill>
                  <a:schemeClr val="bg2">
                    <a:lumMod val="10000"/>
                  </a:schemeClr>
                </a:solidFill>
                <a:latin typeface="Verdana" pitchFamily="34" charset="0"/>
              </a:rPr>
              <a:t>      </a:t>
            </a:r>
            <a:r>
              <a:rPr lang="es-ES" sz="1600" dirty="0">
                <a:solidFill>
                  <a:schemeClr val="bg2">
                    <a:lumMod val="10000"/>
                  </a:schemeClr>
                </a:solidFill>
                <a:latin typeface="Verdana" pitchFamily="34" charset="0"/>
              </a:rPr>
              <a:t>+ ¿Es probable que las recomendaciones del estudio sean aplicadas?</a:t>
            </a:r>
          </a:p>
          <a:p>
            <a:pPr marL="342900" indent="-342900">
              <a:spcBef>
                <a:spcPct val="50000"/>
              </a:spcBef>
              <a:defRPr/>
            </a:pPr>
            <a:r>
              <a:rPr lang="es-ES" sz="1600" dirty="0">
                <a:solidFill>
                  <a:schemeClr val="bg2">
                    <a:lumMod val="10000"/>
                  </a:schemeClr>
                </a:solidFill>
                <a:latin typeface="Verdana" pitchFamily="34" charset="0"/>
              </a:rPr>
              <a:t>      Las opiniones del equipo de salud y de clientes potenciales influyen.</a:t>
            </a:r>
          </a:p>
          <a:p>
            <a:pPr marL="342900" indent="-342900">
              <a:spcBef>
                <a:spcPct val="50000"/>
              </a:spcBef>
              <a:defRPr/>
            </a:pPr>
            <a:endParaRPr lang="es-ES" dirty="0">
              <a:solidFill>
                <a:srgbClr val="FFFF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9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2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23850" y="476250"/>
            <a:ext cx="8640763" cy="51768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endParaRPr lang="es-ES" dirty="0"/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endParaRPr lang="es-ES" dirty="0"/>
          </a:p>
          <a:p>
            <a:pPr marL="342900" indent="-342900">
              <a:spcBef>
                <a:spcPct val="50000"/>
              </a:spcBef>
              <a:defRPr/>
            </a:pPr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s-ES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6.   URGENCIA DEL DATO</a:t>
            </a:r>
          </a:p>
          <a:p>
            <a:pPr marL="342900" indent="-342900">
              <a:lnSpc>
                <a:spcPct val="125000"/>
              </a:lnSpc>
              <a:spcBef>
                <a:spcPct val="50000"/>
              </a:spcBef>
              <a:defRPr/>
            </a:pPr>
            <a:r>
              <a:rPr lang="es-ES" dirty="0">
                <a:solidFill>
                  <a:schemeClr val="bg2">
                    <a:lumMod val="10000"/>
                  </a:schemeClr>
                </a:solidFill>
                <a:latin typeface="Verdana" pitchFamily="34" charset="0"/>
              </a:rPr>
              <a:t>       + ¿Cuán urgente son los datos necesarios para la toma de decisiones? </a:t>
            </a:r>
          </a:p>
          <a:p>
            <a:pPr marL="342900" indent="-342900">
              <a:lnSpc>
                <a:spcPct val="125000"/>
              </a:lnSpc>
              <a:spcBef>
                <a:spcPct val="50000"/>
              </a:spcBef>
              <a:defRPr/>
            </a:pPr>
            <a:endParaRPr lang="es-ES" b="1" dirty="0">
              <a:solidFill>
                <a:srgbClr val="FFFF00"/>
              </a:solidFill>
              <a:latin typeface="Verdana" pitchFamily="34" charset="0"/>
            </a:endParaRPr>
          </a:p>
          <a:p>
            <a:pPr marL="342900" indent="-342900">
              <a:spcBef>
                <a:spcPct val="50000"/>
              </a:spcBef>
              <a:defRPr/>
            </a:pPr>
            <a:r>
              <a:rPr lang="es-E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 </a:t>
            </a:r>
            <a:r>
              <a:rPr lang="es-ES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7.  ACEPTABILIDAD ÉTICA</a:t>
            </a:r>
          </a:p>
          <a:p>
            <a:pPr marL="342900" indent="-342900">
              <a:lnSpc>
                <a:spcPct val="125000"/>
              </a:lnSpc>
              <a:spcBef>
                <a:spcPct val="50000"/>
              </a:spcBef>
              <a:defRPr/>
            </a:pPr>
            <a:r>
              <a:rPr lang="es-ES" dirty="0">
                <a:solidFill>
                  <a:schemeClr val="bg2">
                    <a:lumMod val="10000"/>
                  </a:schemeClr>
                </a:solidFill>
                <a:latin typeface="Verdana" pitchFamily="34" charset="0"/>
              </a:rPr>
              <a:t>       + ¿Cuán aceptable es el estudio para aquellos que estudiaremos? </a:t>
            </a:r>
          </a:p>
          <a:p>
            <a:pPr marL="342900" indent="-342900">
              <a:lnSpc>
                <a:spcPct val="125000"/>
              </a:lnSpc>
              <a:spcBef>
                <a:spcPct val="50000"/>
              </a:spcBef>
              <a:defRPr/>
            </a:pPr>
            <a:r>
              <a:rPr lang="es-ES" dirty="0">
                <a:solidFill>
                  <a:schemeClr val="bg2">
                    <a:lumMod val="10000"/>
                  </a:schemeClr>
                </a:solidFill>
                <a:latin typeface="Verdana" pitchFamily="34" charset="0"/>
              </a:rPr>
              <a:t>            Atender la sensibilidad cultural.</a:t>
            </a:r>
          </a:p>
          <a:p>
            <a:pPr marL="342900" indent="-342900">
              <a:lnSpc>
                <a:spcPct val="125000"/>
              </a:lnSpc>
              <a:spcBef>
                <a:spcPct val="50000"/>
              </a:spcBef>
              <a:defRPr/>
            </a:pPr>
            <a:r>
              <a:rPr lang="es-ES" dirty="0">
                <a:solidFill>
                  <a:schemeClr val="bg2">
                    <a:lumMod val="10000"/>
                  </a:schemeClr>
                </a:solidFill>
                <a:latin typeface="Verdana" pitchFamily="34" charset="0"/>
              </a:rPr>
              <a:t>       +  ¿Podemos obtener un consentimiento informado desde los sujetos de la investigación? </a:t>
            </a:r>
          </a:p>
          <a:p>
            <a:pPr marL="342900" indent="-342900">
              <a:lnSpc>
                <a:spcPct val="125000"/>
              </a:lnSpc>
              <a:spcBef>
                <a:spcPct val="50000"/>
              </a:spcBef>
              <a:defRPr/>
            </a:pPr>
            <a:r>
              <a:rPr lang="es-ES" dirty="0">
                <a:solidFill>
                  <a:schemeClr val="bg2">
                    <a:lumMod val="10000"/>
                  </a:schemeClr>
                </a:solidFill>
              </a:rPr>
              <a:t>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02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02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3 CuadroTexto"/>
          <p:cNvSpPr txBox="1">
            <a:spLocks noChangeArrowheads="1"/>
          </p:cNvSpPr>
          <p:nvPr/>
        </p:nvSpPr>
        <p:spPr bwMode="auto">
          <a:xfrm>
            <a:off x="1259632" y="692696"/>
            <a:ext cx="6768752" cy="4370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AREA </a:t>
            </a:r>
            <a:r>
              <a:rPr lang="es-MX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TEMÁTICA</a:t>
            </a:r>
          </a:p>
          <a:p>
            <a:pPr algn="ctr"/>
            <a:endParaRPr lang="es-MX" dirty="0" smtClean="0"/>
          </a:p>
          <a:p>
            <a:pPr algn="ctr"/>
            <a:endParaRPr lang="es-MX" dirty="0" smtClean="0"/>
          </a:p>
          <a:p>
            <a:pPr algn="ctr"/>
            <a:endParaRPr lang="es-MX" dirty="0"/>
          </a:p>
          <a:p>
            <a:pPr algn="ctr"/>
            <a:r>
              <a:rPr lang="es-MX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múltiples posibles problemas a estudiar</a:t>
            </a:r>
          </a:p>
          <a:p>
            <a:pPr algn="ctr"/>
            <a:endParaRPr lang="es-MX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s-MX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s-MX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s-MX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ELECCIÓN DEL PROBLEMA </a:t>
            </a:r>
            <a:r>
              <a:rPr lang="es-MX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DE INVESTIGACIÓN</a:t>
            </a:r>
          </a:p>
        </p:txBody>
      </p:sp>
      <p:sp>
        <p:nvSpPr>
          <p:cNvPr id="6147" name="4 CuadroTexto"/>
          <p:cNvSpPr txBox="1">
            <a:spLocks noChangeArrowheads="1"/>
          </p:cNvSpPr>
          <p:nvPr/>
        </p:nvSpPr>
        <p:spPr bwMode="auto">
          <a:xfrm>
            <a:off x="395536" y="5733256"/>
            <a:ext cx="30243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MX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ANTE-PROYECTO</a:t>
            </a:r>
            <a:endParaRPr lang="es-MX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5" name="4 Conector recto de flecha"/>
          <p:cNvCxnSpPr/>
          <p:nvPr/>
        </p:nvCxnSpPr>
        <p:spPr>
          <a:xfrm rot="5400000">
            <a:off x="3815916" y="1304764"/>
            <a:ext cx="43204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 rot="16200000" flipH="1">
            <a:off x="4463988" y="1448780"/>
            <a:ext cx="36004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 rot="16200000" flipH="1">
            <a:off x="5184068" y="1376772"/>
            <a:ext cx="36004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 rot="16200000" flipH="1">
            <a:off x="5688124" y="1304764"/>
            <a:ext cx="43204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 rot="10800000" flipV="1">
            <a:off x="2555776" y="1196752"/>
            <a:ext cx="57606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 rot="10800000" flipV="1">
            <a:off x="3059832" y="1412776"/>
            <a:ext cx="57606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>
            <a:off x="6156176" y="1268760"/>
            <a:ext cx="72008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Flecha abajo"/>
          <p:cNvSpPr/>
          <p:nvPr/>
        </p:nvSpPr>
        <p:spPr>
          <a:xfrm>
            <a:off x="4355976" y="2996952"/>
            <a:ext cx="576064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8" name="27 Flecha derecha"/>
          <p:cNvSpPr/>
          <p:nvPr/>
        </p:nvSpPr>
        <p:spPr>
          <a:xfrm>
            <a:off x="3779912" y="5877272"/>
            <a:ext cx="158417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9" name="28 CuadroTexto"/>
          <p:cNvSpPr txBox="1"/>
          <p:nvPr/>
        </p:nvSpPr>
        <p:spPr>
          <a:xfrm>
            <a:off x="6012160" y="5733256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PROYECTO</a:t>
            </a:r>
            <a:endParaRPr lang="es-CL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" name="29 Flecha abajo"/>
          <p:cNvSpPr/>
          <p:nvPr/>
        </p:nvSpPr>
        <p:spPr>
          <a:xfrm>
            <a:off x="4499992" y="5157192"/>
            <a:ext cx="216024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115616" y="1916832"/>
            <a:ext cx="6624736" cy="3728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ORDEN TEMPORAL, SOLO ORIENTACIÓN, NO RIGÍDEZ</a:t>
            </a:r>
          </a:p>
          <a:p>
            <a:endParaRPr lang="es-C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C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TRABAJO ARTESANAL</a:t>
            </a:r>
          </a:p>
          <a:p>
            <a:endParaRPr lang="es-C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C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CREATIVO</a:t>
            </a:r>
          </a:p>
          <a:p>
            <a:endParaRPr lang="es-C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C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 SUJECIÓN ESTRICTA  A NORMAS</a:t>
            </a:r>
          </a:p>
          <a:p>
            <a:endParaRPr lang="es-C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s-C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PUNTOS DE REFERENCIA, GUÍAS QUE MEJORAN CALIDAD Y EFICIENCIA DEL TRABAJO </a:t>
            </a:r>
            <a:endParaRPr lang="es-C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0000">
              <a:srgbClr val="CDF09E">
                <a:alpha val="52000"/>
              </a:srgb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2714625" y="6096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MX"/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s-ES" sz="1600" b="1" dirty="0">
                <a:solidFill>
                  <a:srgbClr val="002060"/>
                </a:solidFill>
                <a:latin typeface="Verdana" pitchFamily="34" charset="0"/>
              </a:rPr>
              <a:t>        ETAPAS  EN EL DESARROLLO DE UN PROYECTO DE INVESTIGACIÓN </a:t>
            </a:r>
          </a:p>
        </p:txBody>
      </p:sp>
      <p:sp>
        <p:nvSpPr>
          <p:cNvPr id="7172" name="Text Box 8"/>
          <p:cNvSpPr txBox="1">
            <a:spLocks noChangeArrowheads="1"/>
          </p:cNvSpPr>
          <p:nvPr/>
        </p:nvSpPr>
        <p:spPr bwMode="auto">
          <a:xfrm>
            <a:off x="0" y="476250"/>
            <a:ext cx="3419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 b="1">
                <a:solidFill>
                  <a:srgbClr val="002060"/>
                </a:solidFill>
              </a:rPr>
              <a:t>PREGUNTA  A  FORMULARSE</a:t>
            </a:r>
          </a:p>
        </p:txBody>
      </p:sp>
      <p:sp>
        <p:nvSpPr>
          <p:cNvPr id="7173" name="Text Box 9"/>
          <p:cNvSpPr txBox="1">
            <a:spLocks noChangeArrowheads="1"/>
          </p:cNvSpPr>
          <p:nvPr/>
        </p:nvSpPr>
        <p:spPr bwMode="auto">
          <a:xfrm>
            <a:off x="3348038" y="476250"/>
            <a:ext cx="151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 b="1">
                <a:solidFill>
                  <a:srgbClr val="002060"/>
                </a:solidFill>
              </a:rPr>
              <a:t>     ETAPA</a:t>
            </a:r>
          </a:p>
        </p:txBody>
      </p:sp>
      <p:sp>
        <p:nvSpPr>
          <p:cNvPr id="7174" name="Text Box 10"/>
          <p:cNvSpPr txBox="1">
            <a:spLocks noChangeArrowheads="1"/>
          </p:cNvSpPr>
          <p:nvPr/>
        </p:nvSpPr>
        <p:spPr bwMode="auto">
          <a:xfrm>
            <a:off x="5435600" y="476250"/>
            <a:ext cx="3708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>
                <a:solidFill>
                  <a:srgbClr val="002060"/>
                </a:solidFill>
              </a:rPr>
              <a:t>        </a:t>
            </a:r>
            <a:r>
              <a:rPr lang="es-ES" sz="1600" b="1">
                <a:solidFill>
                  <a:srgbClr val="002060"/>
                </a:solidFill>
              </a:rPr>
              <a:t>ELEMENTOS IMPORTANTES</a:t>
            </a:r>
          </a:p>
        </p:txBody>
      </p:sp>
      <p:sp>
        <p:nvSpPr>
          <p:cNvPr id="7175" name="Text Box 11"/>
          <p:cNvSpPr txBox="1">
            <a:spLocks noChangeArrowheads="1"/>
          </p:cNvSpPr>
          <p:nvPr/>
        </p:nvSpPr>
        <p:spPr bwMode="auto">
          <a:xfrm>
            <a:off x="0" y="1196975"/>
            <a:ext cx="2484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>
                <a:solidFill>
                  <a:srgbClr val="002060"/>
                </a:solidFill>
              </a:rPr>
              <a:t>¿Cual es el problema?</a:t>
            </a:r>
          </a:p>
        </p:txBody>
      </p:sp>
      <p:sp>
        <p:nvSpPr>
          <p:cNvPr id="7176" name="Text Box 12"/>
          <p:cNvSpPr txBox="1">
            <a:spLocks noChangeArrowheads="1"/>
          </p:cNvSpPr>
          <p:nvPr/>
        </p:nvSpPr>
        <p:spPr bwMode="auto">
          <a:xfrm>
            <a:off x="3059113" y="1125538"/>
            <a:ext cx="2520950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sz="1600" dirty="0">
                <a:solidFill>
                  <a:srgbClr val="002060"/>
                </a:solidFill>
              </a:rPr>
              <a:t>Selección, análisis y formulación del problema </a:t>
            </a:r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5580063" y="1412875"/>
            <a:ext cx="504825" cy="0"/>
          </a:xfrm>
          <a:prstGeom prst="line">
            <a:avLst/>
          </a:prstGeom>
          <a:noFill/>
          <a:ln w="349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>
            <a:off x="6084888" y="1052513"/>
            <a:ext cx="0" cy="1223962"/>
          </a:xfrm>
          <a:prstGeom prst="line">
            <a:avLst/>
          </a:prstGeom>
          <a:noFill/>
          <a:ln w="349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7179" name="Text Box 15"/>
          <p:cNvSpPr txBox="1">
            <a:spLocks noChangeArrowheads="1"/>
          </p:cNvSpPr>
          <p:nvPr/>
        </p:nvSpPr>
        <p:spPr bwMode="auto">
          <a:xfrm>
            <a:off x="6372225" y="1125538"/>
            <a:ext cx="2376488" cy="127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400">
                <a:solidFill>
                  <a:srgbClr val="002060"/>
                </a:solidFill>
              </a:rPr>
              <a:t>-identificación del problema</a:t>
            </a:r>
          </a:p>
          <a:p>
            <a:pPr>
              <a:spcBef>
                <a:spcPct val="50000"/>
              </a:spcBef>
            </a:pPr>
            <a:r>
              <a:rPr lang="es-ES" sz="1400">
                <a:solidFill>
                  <a:srgbClr val="002060"/>
                </a:solidFill>
              </a:rPr>
              <a:t>-priorización del problema</a:t>
            </a:r>
          </a:p>
          <a:p>
            <a:pPr>
              <a:spcBef>
                <a:spcPct val="50000"/>
              </a:spcBef>
            </a:pPr>
            <a:r>
              <a:rPr lang="es-ES" sz="1400">
                <a:solidFill>
                  <a:srgbClr val="002060"/>
                </a:solidFill>
              </a:rPr>
              <a:t>-análisis del problema</a:t>
            </a:r>
          </a:p>
          <a:p>
            <a:pPr>
              <a:spcBef>
                <a:spcPct val="50000"/>
              </a:spcBef>
            </a:pPr>
            <a:r>
              <a:rPr lang="es-ES" sz="1400">
                <a:solidFill>
                  <a:srgbClr val="002060"/>
                </a:solidFill>
              </a:rPr>
              <a:t>-justificación</a:t>
            </a:r>
          </a:p>
        </p:txBody>
      </p:sp>
      <p:sp>
        <p:nvSpPr>
          <p:cNvPr id="7180" name="Text Box 16"/>
          <p:cNvSpPr txBox="1">
            <a:spLocks noChangeArrowheads="1"/>
          </p:cNvSpPr>
          <p:nvPr/>
        </p:nvSpPr>
        <p:spPr bwMode="auto">
          <a:xfrm>
            <a:off x="0" y="2708275"/>
            <a:ext cx="26273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>
                <a:solidFill>
                  <a:srgbClr val="002060"/>
                </a:solidFill>
              </a:rPr>
              <a:t>¿Qué información existe?</a:t>
            </a:r>
          </a:p>
        </p:txBody>
      </p:sp>
      <p:sp>
        <p:nvSpPr>
          <p:cNvPr id="2" name="Text Box 18"/>
          <p:cNvSpPr txBox="1">
            <a:spLocks noChangeArrowheads="1"/>
          </p:cNvSpPr>
          <p:nvPr/>
        </p:nvSpPr>
        <p:spPr bwMode="auto">
          <a:xfrm>
            <a:off x="2987675" y="2708275"/>
            <a:ext cx="2520950" cy="33855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sz="1600" dirty="0">
                <a:solidFill>
                  <a:srgbClr val="002060"/>
                </a:solidFill>
              </a:rPr>
              <a:t>Revisión de la literatura</a:t>
            </a:r>
          </a:p>
        </p:txBody>
      </p:sp>
      <p:sp>
        <p:nvSpPr>
          <p:cNvPr id="7188" name="Line 19"/>
          <p:cNvSpPr>
            <a:spLocks noChangeShapeType="1"/>
          </p:cNvSpPr>
          <p:nvPr/>
        </p:nvSpPr>
        <p:spPr bwMode="auto">
          <a:xfrm>
            <a:off x="5508625" y="2924175"/>
            <a:ext cx="576263" cy="0"/>
          </a:xfrm>
          <a:prstGeom prst="line">
            <a:avLst/>
          </a:prstGeom>
          <a:noFill/>
          <a:ln w="317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7189" name="Line 20"/>
          <p:cNvSpPr>
            <a:spLocks noChangeShapeType="1"/>
          </p:cNvSpPr>
          <p:nvPr/>
        </p:nvSpPr>
        <p:spPr bwMode="auto">
          <a:xfrm>
            <a:off x="6084888" y="2708275"/>
            <a:ext cx="0" cy="431800"/>
          </a:xfrm>
          <a:prstGeom prst="line">
            <a:avLst/>
          </a:prstGeom>
          <a:noFill/>
          <a:ln w="317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7184" name="Text Box 21"/>
          <p:cNvSpPr txBox="1">
            <a:spLocks noChangeArrowheads="1"/>
          </p:cNvSpPr>
          <p:nvPr/>
        </p:nvSpPr>
        <p:spPr bwMode="auto">
          <a:xfrm>
            <a:off x="6443663" y="2636838"/>
            <a:ext cx="23764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400">
                <a:solidFill>
                  <a:srgbClr val="002060"/>
                </a:solidFill>
              </a:rPr>
              <a:t>-Iiteratura e información disponible</a:t>
            </a:r>
          </a:p>
        </p:txBody>
      </p:sp>
      <p:sp>
        <p:nvSpPr>
          <p:cNvPr id="7185" name="Text Box 22"/>
          <p:cNvSpPr txBox="1">
            <a:spLocks noChangeArrowheads="1"/>
          </p:cNvSpPr>
          <p:nvPr/>
        </p:nvSpPr>
        <p:spPr bwMode="auto">
          <a:xfrm>
            <a:off x="179388" y="3860800"/>
            <a:ext cx="23050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>
                <a:solidFill>
                  <a:srgbClr val="002060"/>
                </a:solidFill>
              </a:rPr>
              <a:t>¿Qué vamos a estudiar?</a:t>
            </a:r>
          </a:p>
        </p:txBody>
      </p:sp>
      <p:sp>
        <p:nvSpPr>
          <p:cNvPr id="7186" name="Text Box 23"/>
          <p:cNvSpPr txBox="1">
            <a:spLocks noChangeArrowheads="1"/>
          </p:cNvSpPr>
          <p:nvPr/>
        </p:nvSpPr>
        <p:spPr bwMode="auto">
          <a:xfrm>
            <a:off x="2915816" y="3861048"/>
            <a:ext cx="2663825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sz="1600" dirty="0">
                <a:solidFill>
                  <a:srgbClr val="002060"/>
                </a:solidFill>
              </a:rPr>
              <a:t>Formulación de</a:t>
            </a:r>
            <a:r>
              <a:rPr lang="es-ES" dirty="0">
                <a:solidFill>
                  <a:srgbClr val="002060"/>
                </a:solidFill>
              </a:rPr>
              <a:t> </a:t>
            </a:r>
            <a:r>
              <a:rPr lang="es-ES" sz="1600" dirty="0">
                <a:solidFill>
                  <a:srgbClr val="002060"/>
                </a:solidFill>
              </a:rPr>
              <a:t>objetivos</a:t>
            </a:r>
          </a:p>
        </p:txBody>
      </p:sp>
      <p:sp>
        <p:nvSpPr>
          <p:cNvPr id="7195" name="Line 24"/>
          <p:cNvSpPr>
            <a:spLocks noChangeShapeType="1"/>
          </p:cNvSpPr>
          <p:nvPr/>
        </p:nvSpPr>
        <p:spPr bwMode="auto">
          <a:xfrm>
            <a:off x="5580063" y="4005263"/>
            <a:ext cx="504825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7196" name="Line 25"/>
          <p:cNvSpPr>
            <a:spLocks noChangeShapeType="1"/>
          </p:cNvSpPr>
          <p:nvPr/>
        </p:nvSpPr>
        <p:spPr bwMode="auto">
          <a:xfrm>
            <a:off x="6084888" y="3716338"/>
            <a:ext cx="0" cy="576262"/>
          </a:xfrm>
          <a:prstGeom prst="line">
            <a:avLst/>
          </a:prstGeom>
          <a:noFill/>
          <a:ln w="317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3" name="Text Box 26"/>
          <p:cNvSpPr txBox="1">
            <a:spLocks noChangeArrowheads="1"/>
          </p:cNvSpPr>
          <p:nvPr/>
        </p:nvSpPr>
        <p:spPr bwMode="auto">
          <a:xfrm>
            <a:off x="6372225" y="3716338"/>
            <a:ext cx="27717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400">
                <a:solidFill>
                  <a:srgbClr val="002060"/>
                </a:solidFill>
              </a:rPr>
              <a:t> -objetivos generales y     específicos</a:t>
            </a:r>
          </a:p>
        </p:txBody>
      </p:sp>
      <p:sp>
        <p:nvSpPr>
          <p:cNvPr id="7190" name="Text Box 27"/>
          <p:cNvSpPr txBox="1">
            <a:spLocks noChangeArrowheads="1"/>
          </p:cNvSpPr>
          <p:nvPr/>
        </p:nvSpPr>
        <p:spPr bwMode="auto">
          <a:xfrm>
            <a:off x="179388" y="5229225"/>
            <a:ext cx="230505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>
                <a:solidFill>
                  <a:srgbClr val="002060"/>
                </a:solidFill>
              </a:rPr>
              <a:t>¿Qué creemos está ocurriendo con el fenómeno?</a:t>
            </a:r>
          </a:p>
        </p:txBody>
      </p:sp>
      <p:sp>
        <p:nvSpPr>
          <p:cNvPr id="7191" name="Text Box 28"/>
          <p:cNvSpPr txBox="1">
            <a:spLocks noChangeArrowheads="1"/>
          </p:cNvSpPr>
          <p:nvPr/>
        </p:nvSpPr>
        <p:spPr bwMode="auto">
          <a:xfrm>
            <a:off x="2843808" y="5229200"/>
            <a:ext cx="2735262" cy="33855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sz="1600" dirty="0">
                <a:solidFill>
                  <a:srgbClr val="002060"/>
                </a:solidFill>
              </a:rPr>
              <a:t>Formulación de hipótesis</a:t>
            </a:r>
          </a:p>
        </p:txBody>
      </p:sp>
      <p:sp>
        <p:nvSpPr>
          <p:cNvPr id="7202" name="Line 29"/>
          <p:cNvSpPr>
            <a:spLocks noChangeShapeType="1"/>
          </p:cNvSpPr>
          <p:nvPr/>
        </p:nvSpPr>
        <p:spPr bwMode="auto">
          <a:xfrm>
            <a:off x="5651500" y="5373688"/>
            <a:ext cx="433388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7203" name="Line 30"/>
          <p:cNvSpPr>
            <a:spLocks noChangeShapeType="1"/>
          </p:cNvSpPr>
          <p:nvPr/>
        </p:nvSpPr>
        <p:spPr bwMode="auto">
          <a:xfrm>
            <a:off x="6084888" y="4797425"/>
            <a:ext cx="0" cy="10795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7194" name="Text Box 31"/>
          <p:cNvSpPr txBox="1">
            <a:spLocks noChangeArrowheads="1"/>
          </p:cNvSpPr>
          <p:nvPr/>
        </p:nvSpPr>
        <p:spPr bwMode="auto">
          <a:xfrm>
            <a:off x="6300788" y="4868863"/>
            <a:ext cx="2232025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400">
                <a:solidFill>
                  <a:srgbClr val="FFFF00"/>
                </a:solidFill>
              </a:rPr>
              <a:t>-</a:t>
            </a:r>
            <a:r>
              <a:rPr lang="es-ES" sz="1400">
                <a:solidFill>
                  <a:srgbClr val="002060"/>
                </a:solidFill>
              </a:rPr>
              <a:t>hipótesis descriptivas</a:t>
            </a:r>
          </a:p>
          <a:p>
            <a:pPr>
              <a:spcBef>
                <a:spcPct val="50000"/>
              </a:spcBef>
            </a:pPr>
            <a:r>
              <a:rPr lang="es-ES" sz="1400">
                <a:solidFill>
                  <a:srgbClr val="002060"/>
                </a:solidFill>
              </a:rPr>
              <a:t>-hipótesis de asociación de variables</a:t>
            </a:r>
          </a:p>
          <a:p>
            <a:pPr>
              <a:spcBef>
                <a:spcPct val="50000"/>
              </a:spcBef>
            </a:pPr>
            <a:r>
              <a:rPr lang="es-ES" sz="1400">
                <a:solidFill>
                  <a:srgbClr val="002060"/>
                </a:solidFill>
              </a:rPr>
              <a:t>-hipótesis causales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0"/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0"/>
                                        <p:tgtEl>
                                          <p:spTgt spid="7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0"/>
                                        <p:tgtEl>
                                          <p:spTgt spid="7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0"/>
                                        <p:tgtEl>
                                          <p:spTgt spid="7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7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7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7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4" grpId="0"/>
      <p:bldP spid="7175" grpId="0"/>
      <p:bldP spid="7176" grpId="0" animBg="1"/>
      <p:bldP spid="7180" grpId="0"/>
      <p:bldP spid="2" grpId="0" animBg="1"/>
      <p:bldP spid="7184" grpId="0"/>
      <p:bldP spid="7185" grpId="0"/>
      <p:bldP spid="7186" grpId="0" animBg="1"/>
      <p:bldP spid="3" grpId="0"/>
      <p:bldP spid="7190" grpId="0"/>
      <p:bldP spid="719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50">
                <a:alpha val="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214313" y="2071688"/>
            <a:ext cx="2557462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>
                <a:solidFill>
                  <a:srgbClr val="002060"/>
                </a:solidFill>
              </a:rPr>
              <a:t>¿Qué datos requiero?</a:t>
            </a:r>
          </a:p>
          <a:p>
            <a:pPr>
              <a:spcBef>
                <a:spcPct val="50000"/>
              </a:spcBef>
            </a:pPr>
            <a:r>
              <a:rPr lang="es-ES" sz="1600">
                <a:solidFill>
                  <a:srgbClr val="002060"/>
                </a:solidFill>
              </a:rPr>
              <a:t>¿Cómo será recolectada la información?</a:t>
            </a:r>
          </a:p>
          <a:p>
            <a:pPr>
              <a:spcBef>
                <a:spcPct val="50000"/>
              </a:spcBef>
            </a:pPr>
            <a:r>
              <a:rPr lang="es-ES" sz="1600">
                <a:solidFill>
                  <a:srgbClr val="002060"/>
                </a:solidFill>
              </a:rPr>
              <a:t>¿Cuál será la población del estudio?</a:t>
            </a:r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323850" y="765175"/>
            <a:ext cx="33845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sz="1600" b="1" dirty="0">
                <a:solidFill>
                  <a:schemeClr val="bg2">
                    <a:lumMod val="10000"/>
                  </a:schemeClr>
                </a:solidFill>
              </a:rPr>
              <a:t>PREGUNTA A FORMULARSE</a:t>
            </a:r>
          </a:p>
        </p:txBody>
      </p:sp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3276600" y="765175"/>
            <a:ext cx="16557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ETAPA</a:t>
            </a:r>
          </a:p>
        </p:txBody>
      </p:sp>
      <p:sp>
        <p:nvSpPr>
          <p:cNvPr id="8197" name="Text Box 7"/>
          <p:cNvSpPr txBox="1">
            <a:spLocks noChangeArrowheads="1"/>
          </p:cNvSpPr>
          <p:nvPr/>
        </p:nvSpPr>
        <p:spPr bwMode="auto">
          <a:xfrm>
            <a:off x="5435600" y="765175"/>
            <a:ext cx="3708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dirty="0">
                <a:solidFill>
                  <a:schemeClr val="bg2">
                    <a:lumMod val="10000"/>
                  </a:schemeClr>
                </a:solidFill>
              </a:rPr>
              <a:t>   </a:t>
            </a:r>
            <a:r>
              <a:rPr lang="es-ES" sz="1600" b="1" dirty="0">
                <a:solidFill>
                  <a:schemeClr val="bg2">
                    <a:lumMod val="10000"/>
                  </a:schemeClr>
                </a:solidFill>
              </a:rPr>
              <a:t>ELEMENTOS IMPORTANTES</a:t>
            </a:r>
          </a:p>
        </p:txBody>
      </p:sp>
      <p:sp>
        <p:nvSpPr>
          <p:cNvPr id="4102" name="Text Box 8"/>
          <p:cNvSpPr txBox="1">
            <a:spLocks noChangeArrowheads="1"/>
          </p:cNvSpPr>
          <p:nvPr/>
        </p:nvSpPr>
        <p:spPr bwMode="auto">
          <a:xfrm>
            <a:off x="2928938" y="2428875"/>
            <a:ext cx="2506662" cy="3381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sz="1600" dirty="0">
                <a:solidFill>
                  <a:srgbClr val="002060"/>
                </a:solidFill>
              </a:rPr>
              <a:t>Metodología del estudio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 flipV="1">
            <a:off x="5429250" y="2636838"/>
            <a:ext cx="438150" cy="6350"/>
          </a:xfrm>
          <a:prstGeom prst="line">
            <a:avLst/>
          </a:prstGeom>
          <a:noFill/>
          <a:ln w="317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H="1">
            <a:off x="5857875" y="1214438"/>
            <a:ext cx="46038" cy="3429000"/>
          </a:xfrm>
          <a:prstGeom prst="line">
            <a:avLst/>
          </a:prstGeom>
          <a:noFill/>
          <a:ln w="317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4105" name="Text Box 11"/>
          <p:cNvSpPr txBox="1">
            <a:spLocks noChangeArrowheads="1"/>
          </p:cNvSpPr>
          <p:nvPr/>
        </p:nvSpPr>
        <p:spPr bwMode="auto">
          <a:xfrm>
            <a:off x="5795963" y="1196975"/>
            <a:ext cx="2519362" cy="321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es-ES" sz="1400" dirty="0">
                <a:solidFill>
                  <a:srgbClr val="002060"/>
                </a:solidFill>
              </a:rPr>
              <a:t>variables</a:t>
            </a:r>
          </a:p>
          <a:p>
            <a:pPr>
              <a:spcBef>
                <a:spcPct val="50000"/>
              </a:spcBef>
              <a:defRPr/>
            </a:pPr>
            <a:r>
              <a:rPr lang="es-ES" sz="1400" dirty="0">
                <a:solidFill>
                  <a:srgbClr val="002060"/>
                </a:solidFill>
              </a:rPr>
              <a:t>-tipo de estudio</a:t>
            </a:r>
          </a:p>
          <a:p>
            <a:pPr>
              <a:spcBef>
                <a:spcPct val="50000"/>
              </a:spcBef>
              <a:defRPr/>
            </a:pPr>
            <a:r>
              <a:rPr lang="es-ES" sz="1400" dirty="0">
                <a:solidFill>
                  <a:srgbClr val="002060"/>
                </a:solidFill>
              </a:rPr>
              <a:t>-muestreo</a:t>
            </a:r>
          </a:p>
          <a:p>
            <a:pPr>
              <a:spcBef>
                <a:spcPct val="50000"/>
              </a:spcBef>
              <a:defRPr/>
            </a:pPr>
            <a:r>
              <a:rPr lang="es-ES" sz="1400" dirty="0">
                <a:solidFill>
                  <a:srgbClr val="002060"/>
                </a:solidFill>
              </a:rPr>
              <a:t>-técnicas de recolección de datos</a:t>
            </a:r>
          </a:p>
          <a:p>
            <a:pPr>
              <a:spcBef>
                <a:spcPct val="50000"/>
              </a:spcBef>
              <a:defRPr/>
            </a:pPr>
            <a:r>
              <a:rPr lang="es-ES" sz="1400" dirty="0">
                <a:solidFill>
                  <a:srgbClr val="002060"/>
                </a:solidFill>
              </a:rPr>
              <a:t>-contexto</a:t>
            </a:r>
          </a:p>
          <a:p>
            <a:pPr>
              <a:spcBef>
                <a:spcPct val="50000"/>
              </a:spcBef>
              <a:defRPr/>
            </a:pPr>
            <a:r>
              <a:rPr lang="es-ES" sz="1400" dirty="0">
                <a:solidFill>
                  <a:srgbClr val="002060"/>
                </a:solidFill>
              </a:rPr>
              <a:t>-plan de recolección de los datos</a:t>
            </a:r>
          </a:p>
          <a:p>
            <a:pPr>
              <a:spcBef>
                <a:spcPct val="50000"/>
              </a:spcBef>
              <a:defRPr/>
            </a:pPr>
            <a:r>
              <a:rPr lang="es-ES" sz="1400" dirty="0">
                <a:solidFill>
                  <a:srgbClr val="002060"/>
                </a:solidFill>
              </a:rPr>
              <a:t>-plan de procesamiento y análisis</a:t>
            </a:r>
          </a:p>
          <a:p>
            <a:pPr>
              <a:spcBef>
                <a:spcPct val="50000"/>
              </a:spcBef>
              <a:defRPr/>
            </a:pPr>
            <a:r>
              <a:rPr lang="es-ES" sz="1400" dirty="0">
                <a:solidFill>
                  <a:srgbClr val="002060"/>
                </a:solidFill>
              </a:rPr>
              <a:t>-estudio piloto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3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1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1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41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41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819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14313" y="1857375"/>
            <a:ext cx="2557462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>
                <a:solidFill>
                  <a:srgbClr val="471919"/>
                </a:solidFill>
              </a:rPr>
              <a:t>¿Quién hará qué?</a:t>
            </a:r>
          </a:p>
          <a:p>
            <a:pPr>
              <a:spcBef>
                <a:spcPct val="50000"/>
              </a:spcBef>
            </a:pPr>
            <a:r>
              <a:rPr lang="es-ES" sz="1600">
                <a:solidFill>
                  <a:srgbClr val="471919"/>
                </a:solidFill>
              </a:rPr>
              <a:t>¿Cuáles serán los costos?</a:t>
            </a:r>
          </a:p>
          <a:p>
            <a:pPr>
              <a:spcBef>
                <a:spcPct val="50000"/>
              </a:spcBef>
            </a:pPr>
            <a:r>
              <a:rPr lang="es-ES" sz="1600">
                <a:solidFill>
                  <a:srgbClr val="471919"/>
                </a:solidFill>
              </a:rPr>
              <a:t>¿Cuanto el tiempo requerido?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0" y="765175"/>
            <a:ext cx="3276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 b="1">
                <a:solidFill>
                  <a:srgbClr val="5A0614"/>
                </a:solidFill>
              </a:rPr>
              <a:t>PREGUNTA    A  FORMULARSE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132138" y="765175"/>
            <a:ext cx="20875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 b="1">
                <a:solidFill>
                  <a:srgbClr val="800000"/>
                </a:solidFill>
              </a:rPr>
              <a:t>         ETAPA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292725" y="765175"/>
            <a:ext cx="38512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>
                <a:solidFill>
                  <a:srgbClr val="3B0304"/>
                </a:solidFill>
              </a:rPr>
              <a:t>   </a:t>
            </a:r>
            <a:r>
              <a:rPr lang="es-ES" sz="1600" b="1">
                <a:solidFill>
                  <a:srgbClr val="3B0304"/>
                </a:solidFill>
              </a:rPr>
              <a:t>ELEMENTOS IMPORTANTES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928938" y="2286000"/>
            <a:ext cx="2376487" cy="3381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sz="1600" dirty="0">
                <a:solidFill>
                  <a:srgbClr val="63171E"/>
                </a:solidFill>
              </a:rPr>
              <a:t>Aspectos Prácticos</a:t>
            </a:r>
          </a:p>
        </p:txBody>
      </p:sp>
      <p:sp>
        <p:nvSpPr>
          <p:cNvPr id="9225" name="Line 7"/>
          <p:cNvSpPr>
            <a:spLocks noChangeShapeType="1"/>
          </p:cNvSpPr>
          <p:nvPr/>
        </p:nvSpPr>
        <p:spPr bwMode="auto">
          <a:xfrm>
            <a:off x="5429250" y="2428875"/>
            <a:ext cx="431800" cy="0"/>
          </a:xfrm>
          <a:prstGeom prst="line">
            <a:avLst/>
          </a:prstGeom>
          <a:noFill/>
          <a:ln w="317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9226" name="Line 8"/>
          <p:cNvSpPr>
            <a:spLocks noChangeShapeType="1"/>
          </p:cNvSpPr>
          <p:nvPr/>
        </p:nvSpPr>
        <p:spPr bwMode="auto">
          <a:xfrm>
            <a:off x="5857875" y="1857375"/>
            <a:ext cx="0" cy="1225550"/>
          </a:xfrm>
          <a:prstGeom prst="line">
            <a:avLst/>
          </a:prstGeom>
          <a:noFill/>
          <a:ln w="317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6072188" y="1928813"/>
            <a:ext cx="2387600" cy="127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400">
                <a:solidFill>
                  <a:srgbClr val="6E2026"/>
                </a:solidFill>
              </a:rPr>
              <a:t>-personal</a:t>
            </a:r>
          </a:p>
          <a:p>
            <a:pPr>
              <a:spcBef>
                <a:spcPct val="50000"/>
              </a:spcBef>
            </a:pPr>
            <a:r>
              <a:rPr lang="es-ES" sz="1400">
                <a:solidFill>
                  <a:srgbClr val="6E2026"/>
                </a:solidFill>
              </a:rPr>
              <a:t>-calendario</a:t>
            </a:r>
          </a:p>
          <a:p>
            <a:pPr>
              <a:spcBef>
                <a:spcPct val="50000"/>
              </a:spcBef>
            </a:pPr>
            <a:r>
              <a:rPr lang="es-ES" sz="1400">
                <a:solidFill>
                  <a:srgbClr val="6E2026"/>
                </a:solidFill>
              </a:rPr>
              <a:t>-presupuesto</a:t>
            </a:r>
          </a:p>
          <a:p>
            <a:pPr>
              <a:spcBef>
                <a:spcPct val="50000"/>
              </a:spcBef>
            </a:pPr>
            <a:r>
              <a:rPr lang="es-ES" sz="1400">
                <a:solidFill>
                  <a:srgbClr val="6E2026"/>
                </a:solidFill>
              </a:rPr>
              <a:t>-materiales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214313" y="3929063"/>
            <a:ext cx="255746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>
                <a:solidFill>
                  <a:srgbClr val="410F14"/>
                </a:solidFill>
              </a:rPr>
              <a:t>¿Cómo se protegerá los derechos de los participantes del estudio?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3000375" y="4143375"/>
            <a:ext cx="2592388" cy="3381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sz="1600" dirty="0">
                <a:solidFill>
                  <a:srgbClr val="5A1C25"/>
                </a:solidFill>
              </a:rPr>
              <a:t>Consideraciones éticas</a:t>
            </a:r>
          </a:p>
        </p:txBody>
      </p:sp>
      <p:sp>
        <p:nvSpPr>
          <p:cNvPr id="9232" name="Line 12"/>
          <p:cNvSpPr>
            <a:spLocks noChangeShapeType="1"/>
          </p:cNvSpPr>
          <p:nvPr/>
        </p:nvSpPr>
        <p:spPr bwMode="auto">
          <a:xfrm>
            <a:off x="5572125" y="4286250"/>
            <a:ext cx="4318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9233" name="Line 13"/>
          <p:cNvSpPr>
            <a:spLocks noChangeShapeType="1"/>
          </p:cNvSpPr>
          <p:nvPr/>
        </p:nvSpPr>
        <p:spPr bwMode="auto">
          <a:xfrm>
            <a:off x="6000750" y="4000500"/>
            <a:ext cx="0" cy="503238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6143625" y="4000500"/>
            <a:ext cx="19573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400">
                <a:solidFill>
                  <a:srgbClr val="561821"/>
                </a:solidFill>
              </a:rPr>
              <a:t>- Consentimiento informado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5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5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3000"/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5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611560" y="620688"/>
            <a:ext cx="7993062" cy="54498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71475" indent="-371475">
              <a:defRPr/>
            </a:pPr>
            <a:r>
              <a:rPr lang="es-ES" b="1" dirty="0">
                <a:solidFill>
                  <a:schemeClr val="tx2">
                    <a:lumMod val="50000"/>
                  </a:schemeClr>
                </a:solidFill>
                <a:latin typeface="Verdana" pitchFamily="34" charset="0"/>
              </a:rPr>
              <a:t>I.    IDENTIFICACIÓN  DEL  PROBLEMA</a:t>
            </a:r>
          </a:p>
          <a:p>
            <a:pPr marL="371475" indent="-371475">
              <a:defRPr/>
            </a:pPr>
            <a:endParaRPr lang="es-ES" b="1" dirty="0">
              <a:solidFill>
                <a:srgbClr val="000099"/>
              </a:solidFill>
              <a:latin typeface="Verdana" pitchFamily="34" charset="0"/>
            </a:endParaRPr>
          </a:p>
          <a:p>
            <a:pPr marL="371475" indent="-371475">
              <a:defRPr/>
            </a:pPr>
            <a:r>
              <a:rPr lang="es-ES" dirty="0">
                <a:solidFill>
                  <a:srgbClr val="000099"/>
                </a:solidFill>
                <a:latin typeface="Verdana" pitchFamily="34" charset="0"/>
              </a:rPr>
              <a:t>¿Cómo lo podemos identificar?</a:t>
            </a:r>
          </a:p>
          <a:p>
            <a:pPr marL="371475" indent="-371475">
              <a:defRPr/>
            </a:pPr>
            <a:endParaRPr lang="es-ES" dirty="0">
              <a:solidFill>
                <a:srgbClr val="000099"/>
              </a:solidFill>
              <a:latin typeface="Verdana" pitchFamily="34" charset="0"/>
            </a:endParaRPr>
          </a:p>
          <a:p>
            <a:pPr marL="371475" indent="-371475">
              <a:lnSpc>
                <a:spcPct val="130000"/>
              </a:lnSpc>
              <a:defRPr/>
            </a:pPr>
            <a:r>
              <a:rPr lang="es-ES" dirty="0">
                <a:solidFill>
                  <a:srgbClr val="000099"/>
                </a:solidFill>
                <a:latin typeface="Verdana" pitchFamily="34" charset="0"/>
              </a:rPr>
              <a:t>Si una situación problema requiere investigación depende de tres</a:t>
            </a:r>
          </a:p>
          <a:p>
            <a:pPr marL="371475" indent="-371475">
              <a:lnSpc>
                <a:spcPct val="130000"/>
              </a:lnSpc>
              <a:defRPr/>
            </a:pPr>
            <a:r>
              <a:rPr lang="es-ES" dirty="0">
                <a:solidFill>
                  <a:srgbClr val="000099"/>
                </a:solidFill>
                <a:latin typeface="Verdana" pitchFamily="34" charset="0"/>
              </a:rPr>
              <a:t>condiciones:</a:t>
            </a:r>
          </a:p>
          <a:p>
            <a:pPr marL="371475" indent="-371475">
              <a:lnSpc>
                <a:spcPct val="130000"/>
              </a:lnSpc>
              <a:defRPr/>
            </a:pPr>
            <a:endParaRPr lang="es-ES" dirty="0">
              <a:solidFill>
                <a:srgbClr val="000099"/>
              </a:solidFill>
              <a:latin typeface="Verdana" pitchFamily="34" charset="0"/>
            </a:endParaRPr>
          </a:p>
          <a:p>
            <a:pPr marL="371475" indent="-371475">
              <a:lnSpc>
                <a:spcPct val="130000"/>
              </a:lnSpc>
              <a:buFontTx/>
              <a:buAutoNum type="arabicPeriod"/>
              <a:defRPr/>
            </a:pPr>
            <a:r>
              <a:rPr lang="es-ES" dirty="0">
                <a:solidFill>
                  <a:srgbClr val="000099"/>
                </a:solidFill>
                <a:latin typeface="Verdana" pitchFamily="34" charset="0"/>
              </a:rPr>
              <a:t>Debe existir una </a:t>
            </a:r>
            <a:r>
              <a:rPr lang="es-ES" b="1" i="1" dirty="0">
                <a:solidFill>
                  <a:srgbClr val="000099"/>
                </a:solidFill>
                <a:latin typeface="Verdana" pitchFamily="34" charset="0"/>
              </a:rPr>
              <a:t>diferencia percibida o discrepancia</a:t>
            </a:r>
            <a:r>
              <a:rPr lang="es-ES" dirty="0">
                <a:solidFill>
                  <a:srgbClr val="000099"/>
                </a:solidFill>
                <a:latin typeface="Verdana" pitchFamily="34" charset="0"/>
              </a:rPr>
              <a:t> entre lo que existe y el ideal o la situación planeada.</a:t>
            </a:r>
          </a:p>
          <a:p>
            <a:pPr marL="371475" indent="-371475">
              <a:lnSpc>
                <a:spcPct val="130000"/>
              </a:lnSpc>
              <a:buFontTx/>
              <a:buAutoNum type="arabicPeriod"/>
              <a:defRPr/>
            </a:pPr>
            <a:endParaRPr lang="es-ES" dirty="0">
              <a:solidFill>
                <a:srgbClr val="000099"/>
              </a:solidFill>
              <a:latin typeface="Verdana" pitchFamily="34" charset="0"/>
            </a:endParaRPr>
          </a:p>
          <a:p>
            <a:pPr marL="371475" indent="-371475">
              <a:lnSpc>
                <a:spcPct val="130000"/>
              </a:lnSpc>
              <a:buFontTx/>
              <a:buAutoNum type="arabicPeriod"/>
              <a:defRPr/>
            </a:pPr>
            <a:r>
              <a:rPr lang="es-ES" dirty="0">
                <a:solidFill>
                  <a:srgbClr val="000099"/>
                </a:solidFill>
                <a:latin typeface="Verdana" pitchFamily="34" charset="0"/>
              </a:rPr>
              <a:t>La  (s) razón (es) de esta diferencia debe (n) estar </a:t>
            </a:r>
            <a:r>
              <a:rPr lang="es-ES" b="1" i="1" dirty="0">
                <a:solidFill>
                  <a:srgbClr val="000099"/>
                </a:solidFill>
                <a:latin typeface="Verdana" pitchFamily="34" charset="0"/>
              </a:rPr>
              <a:t>poco clara (s)</a:t>
            </a:r>
            <a:r>
              <a:rPr lang="es-ES" b="1" dirty="0">
                <a:solidFill>
                  <a:srgbClr val="000099"/>
                </a:solidFill>
                <a:latin typeface="Verdana" pitchFamily="34" charset="0"/>
              </a:rPr>
              <a:t>, </a:t>
            </a:r>
            <a:r>
              <a:rPr lang="es-ES" dirty="0">
                <a:solidFill>
                  <a:srgbClr val="000099"/>
                </a:solidFill>
                <a:latin typeface="Verdana" pitchFamily="34" charset="0"/>
              </a:rPr>
              <a:t>de manera que tiene sentido realizar un estudio. </a:t>
            </a:r>
          </a:p>
          <a:p>
            <a:pPr marL="371475" indent="-371475">
              <a:lnSpc>
                <a:spcPct val="130000"/>
              </a:lnSpc>
              <a:buFontTx/>
              <a:buAutoNum type="arabicPeriod"/>
              <a:defRPr/>
            </a:pPr>
            <a:endParaRPr lang="es-ES" dirty="0">
              <a:solidFill>
                <a:srgbClr val="000099"/>
              </a:solidFill>
              <a:latin typeface="Verdana" pitchFamily="34" charset="0"/>
            </a:endParaRPr>
          </a:p>
          <a:p>
            <a:pPr marL="371475" indent="-371475">
              <a:lnSpc>
                <a:spcPct val="130000"/>
              </a:lnSpc>
              <a:buFontTx/>
              <a:buAutoNum type="arabicPeriod"/>
              <a:defRPr/>
            </a:pPr>
            <a:r>
              <a:rPr lang="es-ES" dirty="0">
                <a:solidFill>
                  <a:srgbClr val="000099"/>
                </a:solidFill>
                <a:latin typeface="Verdana" pitchFamily="34" charset="0"/>
              </a:rPr>
              <a:t>Debe existir </a:t>
            </a:r>
            <a:r>
              <a:rPr lang="es-ES" b="1" dirty="0">
                <a:solidFill>
                  <a:srgbClr val="000099"/>
                </a:solidFill>
                <a:latin typeface="Verdana" pitchFamily="34" charset="0"/>
              </a:rPr>
              <a:t>más de </a:t>
            </a:r>
            <a:r>
              <a:rPr lang="es-ES" b="1" i="1" dirty="0">
                <a:solidFill>
                  <a:srgbClr val="000099"/>
                </a:solidFill>
                <a:latin typeface="Verdana" pitchFamily="34" charset="0"/>
              </a:rPr>
              <a:t>una posible respuesta</a:t>
            </a:r>
            <a:r>
              <a:rPr lang="es-ES" b="1" dirty="0">
                <a:solidFill>
                  <a:srgbClr val="000099"/>
                </a:solidFill>
                <a:latin typeface="Verdana" pitchFamily="34" charset="0"/>
              </a:rPr>
              <a:t> </a:t>
            </a:r>
            <a:r>
              <a:rPr lang="es-ES" dirty="0">
                <a:solidFill>
                  <a:srgbClr val="000099"/>
                </a:solidFill>
                <a:latin typeface="Verdana" pitchFamily="34" charset="0"/>
              </a:rPr>
              <a:t>a la pregunta o solución del problema.</a:t>
            </a:r>
          </a:p>
          <a:p>
            <a:pPr marL="371475" indent="-371475">
              <a:lnSpc>
                <a:spcPct val="120000"/>
              </a:lnSpc>
              <a:defRPr/>
            </a:pPr>
            <a:endParaRPr lang="es-ES" dirty="0">
              <a:solidFill>
                <a:srgbClr val="000099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61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614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57158" y="642918"/>
            <a:ext cx="785818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El sistema de salud chileno estableció en la Reforma de Salud inicialmente un total de 23 enfermedades prioritarias entre las cuales se encuentra el cáncer cervicouterino</a:t>
            </a:r>
            <a:r>
              <a:rPr lang="es-ES" sz="1400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Resultados del Piloto Auge 2002 y 2003 (17 meses de implementación) arrojaron un total de 23.350 personas beneficiadas, de las cuales la segunda cifra mayor fueron los casos de mujeres con cáncer </a:t>
            </a:r>
            <a:r>
              <a:rPr lang="es-ES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cervicouterino</a:t>
            </a: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(7.562 casos, 32,4%)</a:t>
            </a:r>
            <a:r>
              <a:rPr lang="es-ES" sz="1400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s-MX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El cáncer </a:t>
            </a:r>
            <a:r>
              <a:rPr lang="es-ES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cervicouterino</a:t>
            </a: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es-ES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CaCu</a:t>
            </a: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es el segundo cáncer más común en las mujeres a través del mundo</a:t>
            </a:r>
            <a:r>
              <a:rPr lang="es-ES" sz="1400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con sobre 500.000 nuevos casos diagnosticados y 273.500 muertes estimadas anualmente, representando aproximadamente el 10% de la incidencia y mortalidad global de cáncer entre las mujeres</a:t>
            </a:r>
            <a:r>
              <a:rPr lang="es-ES" sz="1400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s-ES" sz="1400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Cerca del 85% del </a:t>
            </a:r>
            <a:r>
              <a:rPr lang="es-ES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CaCu</a:t>
            </a: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ocurre en los países en desarrollo</a:t>
            </a:r>
            <a:r>
              <a:rPr lang="es-ES" sz="1400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</a:t>
            </a: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 Latinoamérica junto con otros países en desarrollo presenta una de las más altas tasas de incidencia (40.3 en América Central; 35.8 en los países del Caribe y 30.9 en América del Sur)</a:t>
            </a:r>
            <a:r>
              <a:rPr lang="es-ES" sz="1400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En el año 2002 más de 32.000 mujeres murieron en Latinoamérica y países del Caribe debido al cáncer </a:t>
            </a:r>
            <a:r>
              <a:rPr lang="es-ES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cervicouterino</a:t>
            </a: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comparado con 22.000 muertes debidas a embarazos y causas relacionadas con el nacimiento</a:t>
            </a:r>
            <a:r>
              <a:rPr lang="es-ES" sz="1400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Específicamente en Chile mueren 700 mujeres anualmente</a:t>
            </a:r>
            <a:r>
              <a:rPr lang="es-ES" sz="1400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debido al cáncer cervicouterino</a:t>
            </a:r>
            <a:r>
              <a:rPr lang="es-ES" sz="1400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7</a:t>
            </a: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Se estima una incidencia de 30  por 100.000 mujeres con una tasa de mortalidad de 9,6 por 100.000</a:t>
            </a:r>
            <a:r>
              <a:rPr lang="es-ES" sz="1400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8</a:t>
            </a: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El </a:t>
            </a:r>
            <a:r>
              <a:rPr lang="es-ES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CaCu</a:t>
            </a: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es la única enfermedad cuyo </a:t>
            </a:r>
            <a:r>
              <a:rPr lang="es-ES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screening</a:t>
            </a: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citológico (Papanicolaou</a:t>
            </a:r>
            <a:r>
              <a:rPr lang="es-ES" sz="1400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9</a:t>
            </a: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permite detectar la etapa </a:t>
            </a:r>
            <a:r>
              <a:rPr lang="es-ES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precáncer</a:t>
            </a: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es decir al tratar la neoplasia intrauterina, ésta intervención impediría un cáncer futuro.   Desde la perspectiva de la salud pública el  cáncer </a:t>
            </a:r>
            <a:r>
              <a:rPr lang="es-ES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cervicouterino</a:t>
            </a: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es un ejemplo de una enfermedad para la cual las desigualdades en sus resultados pueden ser superadas dado que es fácilmente detectable, los medios de su diagnóstico tienen bajo costo y el tratamiento es efectivo si la condición es detectada en las etapas tempranas</a:t>
            </a:r>
            <a:r>
              <a:rPr lang="es-ES" sz="1400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10,11</a:t>
            </a: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 Sin embargo el problema reside en que el cáncer es diagnosticado cuando ya se ha desarrollado</a:t>
            </a:r>
            <a:r>
              <a:rPr lang="es-ES" sz="1400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 </a:t>
            </a:r>
            <a:endParaRPr lang="es-MX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s-MX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755650" y="836613"/>
            <a:ext cx="7632700" cy="572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>
                <a:solidFill>
                  <a:srgbClr val="000066"/>
                </a:solidFill>
                <a:latin typeface="Verdana" pitchFamily="34" charset="0"/>
              </a:rPr>
              <a:t>¿Ejemplo?</a:t>
            </a:r>
          </a:p>
          <a:p>
            <a:pPr>
              <a:spcBef>
                <a:spcPct val="50000"/>
              </a:spcBef>
            </a:pPr>
            <a:endParaRPr lang="es-ES" sz="2400">
              <a:solidFill>
                <a:srgbClr val="000066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es-ES" sz="2400">
                <a:solidFill>
                  <a:srgbClr val="000066"/>
                </a:solidFill>
                <a:latin typeface="Verdana" pitchFamily="34" charset="0"/>
              </a:rPr>
              <a:t>Situación problema</a:t>
            </a:r>
          </a:p>
          <a:p>
            <a:pPr>
              <a:spcBef>
                <a:spcPct val="50000"/>
              </a:spcBef>
            </a:pPr>
            <a:endParaRPr lang="es-ES" sz="2400">
              <a:solidFill>
                <a:srgbClr val="000066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es-ES" sz="2400">
                <a:solidFill>
                  <a:srgbClr val="000066"/>
                </a:solidFill>
                <a:latin typeface="Verdana" pitchFamily="34" charset="0"/>
              </a:rPr>
              <a:t>Discrepancia</a:t>
            </a:r>
          </a:p>
          <a:p>
            <a:pPr>
              <a:spcBef>
                <a:spcPct val="50000"/>
              </a:spcBef>
            </a:pPr>
            <a:endParaRPr lang="es-ES" sz="2400">
              <a:solidFill>
                <a:srgbClr val="000066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es-ES" sz="2400">
                <a:solidFill>
                  <a:srgbClr val="000066"/>
                </a:solidFill>
                <a:latin typeface="Verdana" pitchFamily="34" charset="0"/>
              </a:rPr>
              <a:t>Pregunta de investigación</a:t>
            </a:r>
          </a:p>
          <a:p>
            <a:pPr>
              <a:spcBef>
                <a:spcPct val="50000"/>
              </a:spcBef>
            </a:pPr>
            <a:endParaRPr lang="es-ES" sz="2400">
              <a:solidFill>
                <a:srgbClr val="000066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es-ES" sz="2400">
                <a:solidFill>
                  <a:srgbClr val="000066"/>
                </a:solidFill>
                <a:latin typeface="Verdana" pitchFamily="34" charset="0"/>
              </a:rPr>
              <a:t>Posibles respuestas</a:t>
            </a:r>
          </a:p>
          <a:p>
            <a:pPr>
              <a:spcBef>
                <a:spcPct val="50000"/>
              </a:spcBef>
            </a:pPr>
            <a:endParaRPr lang="es-ES">
              <a:solidFill>
                <a:srgbClr val="FFFF00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uj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uj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435</TotalTime>
  <Words>940</Words>
  <Application>Microsoft Office PowerPoint</Application>
  <PresentationFormat>Presentación en pantalla (4:3)</PresentationFormat>
  <Paragraphs>142</Paragraphs>
  <Slides>12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Flujo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di silvestre</dc:creator>
  <cp:lastModifiedBy>Cristina Di Silvestr</cp:lastModifiedBy>
  <cp:revision>36</cp:revision>
  <dcterms:created xsi:type="dcterms:W3CDTF">2011-05-20T20:55:39Z</dcterms:created>
  <dcterms:modified xsi:type="dcterms:W3CDTF">2013-12-16T14:41:58Z</dcterms:modified>
</cp:coreProperties>
</file>