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268" r:id="rId3"/>
    <p:sldId id="269" r:id="rId4"/>
    <p:sldId id="256" r:id="rId5"/>
    <p:sldId id="257" r:id="rId6"/>
    <p:sldId id="260" r:id="rId7"/>
    <p:sldId id="259" r:id="rId8"/>
    <p:sldId id="270" r:id="rId9"/>
    <p:sldId id="261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F09E"/>
    <a:srgbClr val="FFFF00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04F7EB-CFB1-453D-98A7-C21A16D51AFB}" type="datetimeFigureOut">
              <a:rPr lang="es-MX"/>
              <a:pPr>
                <a:defRPr/>
              </a:pPr>
              <a:t>16/12/2013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167158-469A-4B82-A837-0ABA8AD3E60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638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48EE04-D293-4843-8A98-058461CFF2A3}" type="slidenum">
              <a:rPr lang="es-MX" smtClean="0"/>
              <a:pPr/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355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4443C3D-C475-4919-9CF3-0AC23929E284}" type="slidenum">
              <a:rPr lang="es-MX" smtClean="0"/>
              <a:pPr/>
              <a:t>10</a:t>
            </a:fld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66539F-B4AE-456F-8D60-E8F38E582F6A}" type="slidenum">
              <a:rPr lang="es-MX" smtClean="0"/>
              <a:pPr/>
              <a:t>11</a:t>
            </a:fld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560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54587C-085C-4C91-8FC5-927E2E6F2456}" type="slidenum">
              <a:rPr lang="es-MX" smtClean="0"/>
              <a:pPr/>
              <a:t>12</a:t>
            </a:fld>
            <a:endParaRPr lang="es-MX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MX" smtClean="0"/>
          </a:p>
        </p:txBody>
      </p:sp>
      <p:sp>
        <p:nvSpPr>
          <p:cNvPr id="1741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72AF2B-BC2B-4396-BB11-CAD03912F014}" type="slidenum">
              <a:rPr lang="es-MX" smtClean="0"/>
              <a:pPr/>
              <a:t>2</a:t>
            </a:fld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67158-469A-4B82-A837-0ABA8AD3E609}" type="slidenum">
              <a:rPr lang="es-MX" smtClean="0"/>
              <a:pPr>
                <a:defRPr/>
              </a:pPr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DB8EF7-F085-4D82-A134-3485B6024EA6}" type="slidenum">
              <a:rPr lang="es-MX" smtClean="0"/>
              <a:pPr/>
              <a:t>4</a:t>
            </a:fld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A5F220-CEFA-4A44-8263-A862A80F8F2A}" type="slidenum">
              <a:rPr lang="es-MX" smtClean="0"/>
              <a:pPr/>
              <a:t>5</a:t>
            </a:fld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C4082A-3F65-43BE-9CF5-2B41243A6CF2}" type="slidenum">
              <a:rPr lang="es-MX" smtClean="0"/>
              <a:pPr/>
              <a:t>6</a:t>
            </a:fld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150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552ADB-9086-40D9-B751-8A0F559E011A}" type="slidenum">
              <a:rPr lang="es-MX" smtClean="0"/>
              <a:pPr/>
              <a:t>7</a:t>
            </a:fld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167158-469A-4B82-A837-0ABA8AD3E609}" type="slidenum">
              <a:rPr lang="es-MX" smtClean="0"/>
              <a:pPr>
                <a:defRPr/>
              </a:pPr>
              <a:t>8</a:t>
            </a:fld>
            <a:endParaRPr lang="es-MX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smtClean="0"/>
          </a:p>
        </p:txBody>
      </p:sp>
      <p:sp>
        <p:nvSpPr>
          <p:cNvPr id="225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C5CDFC-E56B-441C-A7FB-950408D41833}" type="slidenum">
              <a:rPr lang="es-MX" smtClean="0"/>
              <a:pPr/>
              <a:t>9</a:t>
            </a:fld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6EA0F-ECC7-4FDE-A227-49DBDC76E6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CC62D-77F3-4DC1-9EEC-84D260A331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75762-1384-4EDA-A3A4-A5FB0C8C5BB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64EAD-A80C-43A2-99A7-34C5955805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93883-CB60-45E5-91C4-F0C62B43A1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3F460-7BB9-46A0-884B-F6D63AF62AD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4F0C2-2EC2-41A4-AF71-2DF0359E33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B947-1D58-4532-A5B7-50AC9A5069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76C61-6601-4F3F-B434-07AA175F1A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5953C-9F31-4239-90FA-D272F67480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19743-FC5F-4F3C-AAAF-66819890FD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857CD93-6706-4939-9A06-8DEEC9ED14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8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9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971550" y="1844675"/>
            <a:ext cx="7200900" cy="18478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80000"/>
              </a:lnSpc>
              <a:spcBef>
                <a:spcPct val="50000"/>
              </a:spcBef>
            </a:pPr>
            <a:r>
              <a:rPr lang="es-ES" sz="3200">
                <a:solidFill>
                  <a:srgbClr val="003399"/>
                </a:solidFill>
                <a:latin typeface="Verdana" pitchFamily="34" charset="0"/>
              </a:rPr>
              <a:t>ETAPAS DEL PROYECTO DE INVESTIGACIÓN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 rot="10800000" flipH="1" flipV="1">
            <a:off x="6804248" y="5872440"/>
            <a:ext cx="19444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 dirty="0" smtClean="0">
                <a:solidFill>
                  <a:srgbClr val="002060"/>
                </a:solidFill>
              </a:rPr>
              <a:t>19 de Diciembre</a:t>
            </a:r>
            <a:endParaRPr lang="es-E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395536" y="0"/>
            <a:ext cx="8424936" cy="712502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130000"/>
              </a:lnSpc>
              <a:spcBef>
                <a:spcPct val="50000"/>
              </a:spcBef>
              <a:defRPr/>
            </a:pPr>
            <a:r>
              <a:rPr lang="es-ES" sz="2000" dirty="0">
                <a:solidFill>
                  <a:srgbClr val="2A1E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II. CRITERIOS PARA PRIORIZAR LOS PROBLEMAS PARA LA INVESTIGACIÓN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b="1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RELEVANCIA: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¿Cuál es la magnitud del problema?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¿Quiénes son los afectados?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+¿Cuán severo o grave es el problema?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Definir el problema de modo de interesar a todos en su solución.</a:t>
            </a:r>
          </a:p>
          <a:p>
            <a:pPr marL="800100" lvl="1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Si no se considera relevante, sacarlo de la lista.</a:t>
            </a:r>
          </a:p>
          <a:p>
            <a:pPr marL="800100" lvl="1" indent="-342900">
              <a:spcBef>
                <a:spcPct val="50000"/>
              </a:spcBef>
              <a:defRPr/>
            </a:pPr>
            <a:endParaRPr lang="es-ES" sz="1600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EVITAR DUPLICACIÓN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¿Hay nuevas preguntas sobre lo mismo que ameriten ser  respondidas?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sz="1600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3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FACTIBILIDAD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+Revisar complejidad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+Recursos necesarios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  <a:defRPr/>
            </a:pPr>
            <a:endParaRPr lang="es-ES" sz="1600" dirty="0">
              <a:solidFill>
                <a:srgbClr val="FFFF00"/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0"/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819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819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03237" y="1052736"/>
            <a:ext cx="8317235" cy="508446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II. CRITERIOS PARA PRIORIZAR LOS PROBLEMAS PARA LA INVESTIGACIÓN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s-ES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 startAt="4"/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ACEPTABILIDAD POLÍTICA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¿Es de interés de las autoridades?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+ ¿Apoyaran el estudio? </a:t>
            </a:r>
          </a:p>
          <a:p>
            <a:pPr marL="342900" indent="-342900">
              <a:lnSpc>
                <a:spcPct val="130000"/>
              </a:lnSpc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Involucrar a adoptadores de políticas, si se trata de problema referido a política gubernamental, nos aseguramos evitar confrontación futura.</a:t>
            </a:r>
          </a:p>
          <a:p>
            <a:pPr marL="342900" indent="-342900">
              <a:lnSpc>
                <a:spcPct val="130000"/>
              </a:lnSpc>
              <a:spcBef>
                <a:spcPct val="50000"/>
              </a:spcBef>
              <a:defRPr/>
            </a:pPr>
            <a:endParaRPr lang="es-ES" sz="1600" dirty="0">
              <a:solidFill>
                <a:schemeClr val="bg2">
                  <a:lumMod val="10000"/>
                </a:schemeClr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ES" b="1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5. 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APLICABILIDAD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</a:t>
            </a: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+ ¿Es probable que las recomendaciones del estudio sean aplicadas?</a:t>
            </a:r>
          </a:p>
          <a:p>
            <a:pPr marL="342900" indent="-342900">
              <a:spcBef>
                <a:spcPct val="50000"/>
              </a:spcBef>
              <a:defRPr/>
            </a:pPr>
            <a:r>
              <a:rPr lang="es-ES" sz="1600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Las opiniones del equipo de salud y de clientes potenciales influyen.</a:t>
            </a:r>
          </a:p>
          <a:p>
            <a:pPr marL="342900" indent="-342900">
              <a:spcBef>
                <a:spcPct val="50000"/>
              </a:spcBef>
              <a:defRPr/>
            </a:pPr>
            <a:endParaRPr lang="es-ES" dirty="0">
              <a:solidFill>
                <a:srgbClr val="FFFF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640763" cy="51768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dirty="0"/>
          </a:p>
          <a:p>
            <a:pPr marL="342900" indent="-342900">
              <a:spcBef>
                <a:spcPct val="50000"/>
              </a:spcBef>
              <a:buFontTx/>
              <a:buAutoNum type="arabicPeriod"/>
              <a:defRPr/>
            </a:pPr>
            <a:endParaRPr lang="es-ES" dirty="0"/>
          </a:p>
          <a:p>
            <a:pPr marL="342900" indent="-342900">
              <a:spcBef>
                <a:spcPct val="50000"/>
              </a:spcBef>
              <a:defRPr/>
            </a:pP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6.   URGENCIA DEL DATO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+ ¿Cuán urgente son los datos necesarios para la toma de decisiones? 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endParaRPr lang="es-ES" b="1" dirty="0">
              <a:solidFill>
                <a:srgbClr val="FFFF00"/>
              </a:solidFill>
              <a:latin typeface="Verdana" pitchFamily="34" charset="0"/>
            </a:endParaRPr>
          </a:p>
          <a:p>
            <a:pPr marL="342900" indent="-342900">
              <a:spcBef>
                <a:spcPct val="50000"/>
              </a:spcBef>
              <a:defRPr/>
            </a:pPr>
            <a:r>
              <a:rPr lang="es-E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 </a:t>
            </a:r>
            <a:r>
              <a:rPr lang="es-ES" b="1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7.  ACEPTABILIDAD ÉTICA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+ ¿Cuán aceptable es el estudio para aquellos que estudiaremos? 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     Atender la sensibilidad cultural.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  <a:latin typeface="Verdana" pitchFamily="34" charset="0"/>
              </a:rPr>
              <a:t>       +  ¿Podemos obtener un consentimiento informado desde los sujetos de la investigación? </a:t>
            </a:r>
          </a:p>
          <a:p>
            <a:pPr marL="342900" indent="-342900">
              <a:lnSpc>
                <a:spcPct val="125000"/>
              </a:lnSpc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CuadroTexto"/>
          <p:cNvSpPr txBox="1">
            <a:spLocks noChangeArrowheads="1"/>
          </p:cNvSpPr>
          <p:nvPr/>
        </p:nvSpPr>
        <p:spPr bwMode="auto">
          <a:xfrm>
            <a:off x="1259632" y="692696"/>
            <a:ext cx="6768752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AREA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TEMÁTICA</a:t>
            </a:r>
          </a:p>
          <a:p>
            <a:pPr algn="ctr"/>
            <a:endParaRPr lang="es-MX" dirty="0" smtClean="0"/>
          </a:p>
          <a:p>
            <a:pPr algn="ctr"/>
            <a:endParaRPr lang="es-MX" dirty="0" smtClean="0"/>
          </a:p>
          <a:p>
            <a:pPr algn="ctr"/>
            <a:endParaRPr lang="es-MX" dirty="0"/>
          </a:p>
          <a:p>
            <a:pPr algn="ctr"/>
            <a:r>
              <a:rPr lang="es-MX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múltiples posibles problemas a estudiar</a:t>
            </a:r>
          </a:p>
          <a:p>
            <a:pPr algn="ctr"/>
            <a:endParaRPr lang="es-MX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MX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s-MX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ELECCIÓN DEL PROBLEMA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DE INVESTIGACIÓN</a:t>
            </a:r>
          </a:p>
        </p:txBody>
      </p:sp>
      <p:sp>
        <p:nvSpPr>
          <p:cNvPr id="6147" name="4 CuadroTexto"/>
          <p:cNvSpPr txBox="1">
            <a:spLocks noChangeArrowheads="1"/>
          </p:cNvSpPr>
          <p:nvPr/>
        </p:nvSpPr>
        <p:spPr bwMode="auto">
          <a:xfrm>
            <a:off x="395536" y="5733256"/>
            <a:ext cx="30243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ANTE-PROYECTO</a:t>
            </a:r>
            <a:endParaRPr lang="es-MX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3815916" y="130476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6200000" flipH="1">
            <a:off x="4463988" y="1448780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rot="16200000" flipH="1">
            <a:off x="5184068" y="1376772"/>
            <a:ext cx="36004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16200000" flipH="1">
            <a:off x="5688124" y="1304764"/>
            <a:ext cx="43204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rot="10800000" flipV="1">
            <a:off x="2555776" y="1196752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rot="10800000" flipV="1">
            <a:off x="3059832" y="141277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156176" y="1268760"/>
            <a:ext cx="72008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Flecha abajo"/>
          <p:cNvSpPr/>
          <p:nvPr/>
        </p:nvSpPr>
        <p:spPr>
          <a:xfrm>
            <a:off x="4355976" y="2996952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8" name="27 Flecha derecha"/>
          <p:cNvSpPr/>
          <p:nvPr/>
        </p:nvSpPr>
        <p:spPr>
          <a:xfrm>
            <a:off x="3779912" y="5877272"/>
            <a:ext cx="15841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9" name="28 CuadroTexto"/>
          <p:cNvSpPr txBox="1"/>
          <p:nvPr/>
        </p:nvSpPr>
        <p:spPr>
          <a:xfrm>
            <a:off x="6012160" y="573325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PROYECTO</a:t>
            </a:r>
            <a:endParaRPr lang="es-C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29 Flecha abajo"/>
          <p:cNvSpPr/>
          <p:nvPr/>
        </p:nvSpPr>
        <p:spPr>
          <a:xfrm>
            <a:off x="4499992" y="5157192"/>
            <a:ext cx="21602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115616" y="1916832"/>
            <a:ext cx="6624736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 TEMPORAL, SOLO ORIENTACIÓN, NO RIGÍDEZ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 ARTESANAL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CREATIVO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SUJECIÓN ESTRICTA  A NORMAS</a:t>
            </a:r>
          </a:p>
          <a:p>
            <a:endParaRPr lang="es-CL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s-C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PUNTOS DE REFERENCIA, GUÍAS QUE MEJORAN CALIDAD Y EFICIENCIA DEL TRABAJO </a:t>
            </a:r>
            <a:endParaRPr lang="es-C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0">
              <a:srgbClr val="CDF09E">
                <a:alpha val="52000"/>
              </a:srgb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2714625" y="609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MX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s-ES" sz="1600" b="1" dirty="0">
                <a:solidFill>
                  <a:srgbClr val="002060"/>
                </a:solidFill>
                <a:latin typeface="Verdana" pitchFamily="34" charset="0"/>
              </a:rPr>
              <a:t>        ETAPAS  EN EL DESARROLLO DE UN PROYECTO DE INVESTIGACIÓN </a:t>
            </a:r>
          </a:p>
        </p:txBody>
      </p:sp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0" y="476250"/>
            <a:ext cx="34194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002060"/>
                </a:solidFill>
              </a:rPr>
              <a:t>PREGUNTA  A  FORMULARSE</a:t>
            </a: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3348038" y="476250"/>
            <a:ext cx="151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002060"/>
                </a:solidFill>
              </a:rPr>
              <a:t>     ETAPA</a:t>
            </a: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5435600" y="476250"/>
            <a:ext cx="3708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        </a:t>
            </a:r>
            <a:r>
              <a:rPr lang="es-ES" sz="1600" b="1">
                <a:solidFill>
                  <a:srgbClr val="002060"/>
                </a:solidFill>
              </a:rPr>
              <a:t>ELEMENTOS IMPORTANTES</a:t>
            </a:r>
          </a:p>
        </p:txBody>
      </p:sp>
      <p:sp>
        <p:nvSpPr>
          <p:cNvPr id="7175" name="Text Box 11"/>
          <p:cNvSpPr txBox="1">
            <a:spLocks noChangeArrowheads="1"/>
          </p:cNvSpPr>
          <p:nvPr/>
        </p:nvSpPr>
        <p:spPr bwMode="auto">
          <a:xfrm>
            <a:off x="0" y="1196975"/>
            <a:ext cx="2484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¿Cual es el problema?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3059113" y="1125538"/>
            <a:ext cx="2520950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Selección, análisis y formulación del problema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5580063" y="1412875"/>
            <a:ext cx="504825" cy="0"/>
          </a:xfrm>
          <a:prstGeom prst="line">
            <a:avLst/>
          </a:prstGeom>
          <a:noFill/>
          <a:ln w="349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6084888" y="1052513"/>
            <a:ext cx="0" cy="1223962"/>
          </a:xfrm>
          <a:prstGeom prst="line">
            <a:avLst/>
          </a:prstGeom>
          <a:noFill/>
          <a:ln w="3492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6372225" y="1125538"/>
            <a:ext cx="2376488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-identificación del problema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-priorización del problema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-análisis del problema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-justificación</a:t>
            </a:r>
          </a:p>
        </p:txBody>
      </p:sp>
      <p:sp>
        <p:nvSpPr>
          <p:cNvPr id="7180" name="Text Box 16"/>
          <p:cNvSpPr txBox="1">
            <a:spLocks noChangeArrowheads="1"/>
          </p:cNvSpPr>
          <p:nvPr/>
        </p:nvSpPr>
        <p:spPr bwMode="auto">
          <a:xfrm>
            <a:off x="0" y="2708275"/>
            <a:ext cx="26273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información existe?</a:t>
            </a:r>
          </a:p>
        </p:txBody>
      </p:sp>
      <p:sp>
        <p:nvSpPr>
          <p:cNvPr id="2" name="Text Box 18"/>
          <p:cNvSpPr txBox="1">
            <a:spLocks noChangeArrowheads="1"/>
          </p:cNvSpPr>
          <p:nvPr/>
        </p:nvSpPr>
        <p:spPr bwMode="auto">
          <a:xfrm>
            <a:off x="2987675" y="2708275"/>
            <a:ext cx="2520950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Revisión de la literatura</a:t>
            </a:r>
          </a:p>
        </p:txBody>
      </p:sp>
      <p:sp>
        <p:nvSpPr>
          <p:cNvPr id="7188" name="Line 19"/>
          <p:cNvSpPr>
            <a:spLocks noChangeShapeType="1"/>
          </p:cNvSpPr>
          <p:nvPr/>
        </p:nvSpPr>
        <p:spPr bwMode="auto">
          <a:xfrm>
            <a:off x="5508625" y="2924175"/>
            <a:ext cx="576263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6084888" y="2708275"/>
            <a:ext cx="0" cy="4318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84" name="Text Box 21"/>
          <p:cNvSpPr txBox="1">
            <a:spLocks noChangeArrowheads="1"/>
          </p:cNvSpPr>
          <p:nvPr/>
        </p:nvSpPr>
        <p:spPr bwMode="auto">
          <a:xfrm>
            <a:off x="6443663" y="2636838"/>
            <a:ext cx="2376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-Iiteratura e información disponible</a:t>
            </a:r>
          </a:p>
        </p:txBody>
      </p:sp>
      <p:sp>
        <p:nvSpPr>
          <p:cNvPr id="7185" name="Text Box 22"/>
          <p:cNvSpPr txBox="1">
            <a:spLocks noChangeArrowheads="1"/>
          </p:cNvSpPr>
          <p:nvPr/>
        </p:nvSpPr>
        <p:spPr bwMode="auto">
          <a:xfrm>
            <a:off x="179388" y="3860800"/>
            <a:ext cx="2305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vamos a estudiar?</a:t>
            </a:r>
          </a:p>
        </p:txBody>
      </p:sp>
      <p:sp>
        <p:nvSpPr>
          <p:cNvPr id="7186" name="Text Box 23"/>
          <p:cNvSpPr txBox="1">
            <a:spLocks noChangeArrowheads="1"/>
          </p:cNvSpPr>
          <p:nvPr/>
        </p:nvSpPr>
        <p:spPr bwMode="auto">
          <a:xfrm>
            <a:off x="2915816" y="3861048"/>
            <a:ext cx="2663825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Formulación de</a:t>
            </a:r>
            <a:r>
              <a:rPr lang="es-ES" dirty="0">
                <a:solidFill>
                  <a:srgbClr val="002060"/>
                </a:solidFill>
              </a:rPr>
              <a:t> </a:t>
            </a:r>
            <a:r>
              <a:rPr lang="es-ES" sz="1600" dirty="0">
                <a:solidFill>
                  <a:srgbClr val="002060"/>
                </a:solidFill>
              </a:rPr>
              <a:t>objetivos</a:t>
            </a:r>
          </a:p>
        </p:txBody>
      </p:sp>
      <p:sp>
        <p:nvSpPr>
          <p:cNvPr id="7195" name="Line 24"/>
          <p:cNvSpPr>
            <a:spLocks noChangeShapeType="1"/>
          </p:cNvSpPr>
          <p:nvPr/>
        </p:nvSpPr>
        <p:spPr bwMode="auto">
          <a:xfrm>
            <a:off x="5580063" y="4005263"/>
            <a:ext cx="504825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96" name="Line 25"/>
          <p:cNvSpPr>
            <a:spLocks noChangeShapeType="1"/>
          </p:cNvSpPr>
          <p:nvPr/>
        </p:nvSpPr>
        <p:spPr bwMode="auto">
          <a:xfrm>
            <a:off x="6084888" y="3716338"/>
            <a:ext cx="0" cy="576262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3" name="Text Box 26"/>
          <p:cNvSpPr txBox="1">
            <a:spLocks noChangeArrowheads="1"/>
          </p:cNvSpPr>
          <p:nvPr/>
        </p:nvSpPr>
        <p:spPr bwMode="auto">
          <a:xfrm>
            <a:off x="6372225" y="3716338"/>
            <a:ext cx="2771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 -objetivos generales y     específicos</a:t>
            </a:r>
          </a:p>
        </p:txBody>
      </p:sp>
      <p:sp>
        <p:nvSpPr>
          <p:cNvPr id="7190" name="Text Box 27"/>
          <p:cNvSpPr txBox="1">
            <a:spLocks noChangeArrowheads="1"/>
          </p:cNvSpPr>
          <p:nvPr/>
        </p:nvSpPr>
        <p:spPr bwMode="auto">
          <a:xfrm>
            <a:off x="179388" y="5229225"/>
            <a:ext cx="2305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creemos está ocurriendo con el fenómeno?</a:t>
            </a:r>
          </a:p>
        </p:txBody>
      </p:sp>
      <p:sp>
        <p:nvSpPr>
          <p:cNvPr id="7191" name="Text Box 28"/>
          <p:cNvSpPr txBox="1">
            <a:spLocks noChangeArrowheads="1"/>
          </p:cNvSpPr>
          <p:nvPr/>
        </p:nvSpPr>
        <p:spPr bwMode="auto">
          <a:xfrm>
            <a:off x="2843808" y="5229200"/>
            <a:ext cx="2735262" cy="33855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Formulación de hipótesis</a:t>
            </a:r>
          </a:p>
        </p:txBody>
      </p:sp>
      <p:sp>
        <p:nvSpPr>
          <p:cNvPr id="7202" name="Line 29"/>
          <p:cNvSpPr>
            <a:spLocks noChangeShapeType="1"/>
          </p:cNvSpPr>
          <p:nvPr/>
        </p:nvSpPr>
        <p:spPr bwMode="auto">
          <a:xfrm>
            <a:off x="5651500" y="5373688"/>
            <a:ext cx="433388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203" name="Line 30"/>
          <p:cNvSpPr>
            <a:spLocks noChangeShapeType="1"/>
          </p:cNvSpPr>
          <p:nvPr/>
        </p:nvSpPr>
        <p:spPr bwMode="auto">
          <a:xfrm>
            <a:off x="6084888" y="4797425"/>
            <a:ext cx="0" cy="10795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194" name="Text Box 31"/>
          <p:cNvSpPr txBox="1">
            <a:spLocks noChangeArrowheads="1"/>
          </p:cNvSpPr>
          <p:nvPr/>
        </p:nvSpPr>
        <p:spPr bwMode="auto">
          <a:xfrm>
            <a:off x="6300788" y="4868863"/>
            <a:ext cx="2232025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FFFF00"/>
                </a:solidFill>
              </a:rPr>
              <a:t>-</a:t>
            </a:r>
            <a:r>
              <a:rPr lang="es-ES" sz="1400">
                <a:solidFill>
                  <a:srgbClr val="002060"/>
                </a:solidFill>
              </a:rPr>
              <a:t>hipótesis descriptivas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-hipótesis de asociación de variables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002060"/>
                </a:solidFill>
              </a:rPr>
              <a:t>-hipótesis causales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0"/>
                                        <p:tgtEl>
                                          <p:spTgt spid="7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0"/>
                                        <p:tgtEl>
                                          <p:spTgt spid="7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0"/>
                                        <p:tgtEl>
                                          <p:spTgt spid="7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7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7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4" grpId="0"/>
      <p:bldP spid="7175" grpId="0"/>
      <p:bldP spid="7176" grpId="0" animBg="1"/>
      <p:bldP spid="7180" grpId="0"/>
      <p:bldP spid="2" grpId="0" animBg="1"/>
      <p:bldP spid="7184" grpId="0"/>
      <p:bldP spid="7185" grpId="0"/>
      <p:bldP spid="7186" grpId="0" animBg="1"/>
      <p:bldP spid="3" grpId="0"/>
      <p:bldP spid="7190" grpId="0"/>
      <p:bldP spid="71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>
                <a:alpha val="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214313" y="2071688"/>
            <a:ext cx="255746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¿Qué datos requiero?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¿Cómo será recolectada la información?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002060"/>
                </a:solidFill>
              </a:rPr>
              <a:t>¿Cuál será la población del estudio?</a:t>
            </a:r>
          </a:p>
        </p:txBody>
      </p:sp>
      <p:sp>
        <p:nvSpPr>
          <p:cNvPr id="8195" name="Text Box 5"/>
          <p:cNvSpPr txBox="1">
            <a:spLocks noChangeArrowheads="1"/>
          </p:cNvSpPr>
          <p:nvPr/>
        </p:nvSpPr>
        <p:spPr bwMode="auto">
          <a:xfrm>
            <a:off x="323850" y="765175"/>
            <a:ext cx="3384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b="1" dirty="0">
                <a:solidFill>
                  <a:schemeClr val="bg2">
                    <a:lumMod val="10000"/>
                  </a:schemeClr>
                </a:solidFill>
              </a:rPr>
              <a:t>PREGUNTA A FORMULARSE</a:t>
            </a: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3276600" y="765175"/>
            <a:ext cx="16557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ETAPA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5435600" y="765175"/>
            <a:ext cx="3708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dirty="0">
                <a:solidFill>
                  <a:schemeClr val="bg2">
                    <a:lumMod val="10000"/>
                  </a:schemeClr>
                </a:solidFill>
              </a:rPr>
              <a:t>   </a:t>
            </a:r>
            <a:r>
              <a:rPr lang="es-ES" sz="1600" b="1" dirty="0">
                <a:solidFill>
                  <a:schemeClr val="bg2">
                    <a:lumMod val="10000"/>
                  </a:schemeClr>
                </a:solidFill>
              </a:rPr>
              <a:t>ELEMENTOS IMPORTANTES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2928938" y="2428875"/>
            <a:ext cx="2506662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002060"/>
                </a:solidFill>
              </a:rPr>
              <a:t>Metodología del estudio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5429250" y="2636838"/>
            <a:ext cx="438150" cy="635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 flipH="1">
            <a:off x="5857875" y="1214438"/>
            <a:ext cx="46038" cy="342900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5795963" y="1196975"/>
            <a:ext cx="2519362" cy="321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s-ES" sz="1400" dirty="0">
                <a:solidFill>
                  <a:srgbClr val="002060"/>
                </a:solidFill>
              </a:rPr>
              <a:t>variables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-tipo de estudio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-muestreo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-técnicas de recolección de datos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-contexto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-plan de recolección de los datos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-plan de procesamiento y análisis</a:t>
            </a:r>
          </a:p>
          <a:p>
            <a:pPr>
              <a:spcBef>
                <a:spcPct val="50000"/>
              </a:spcBef>
              <a:defRPr/>
            </a:pPr>
            <a:r>
              <a:rPr lang="es-ES" sz="1400" dirty="0">
                <a:solidFill>
                  <a:srgbClr val="002060"/>
                </a:solidFill>
              </a:rPr>
              <a:t>-estudio piloto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3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4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1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1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41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313" y="1857375"/>
            <a:ext cx="255746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471919"/>
                </a:solidFill>
              </a:rPr>
              <a:t>¿Quién hará qué?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471919"/>
                </a:solidFill>
              </a:rPr>
              <a:t>¿Cuáles serán los costos?</a:t>
            </a:r>
          </a:p>
          <a:p>
            <a:pPr>
              <a:spcBef>
                <a:spcPct val="50000"/>
              </a:spcBef>
            </a:pPr>
            <a:r>
              <a:rPr lang="es-ES" sz="1600">
                <a:solidFill>
                  <a:srgbClr val="471919"/>
                </a:solidFill>
              </a:rPr>
              <a:t>¿Cuanto el tiempo requerido?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0" y="765175"/>
            <a:ext cx="3276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5A0614"/>
                </a:solidFill>
              </a:rPr>
              <a:t>PREGUNTA    A  FORMULARSE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132138" y="765175"/>
            <a:ext cx="20875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 b="1">
                <a:solidFill>
                  <a:srgbClr val="800000"/>
                </a:solidFill>
              </a:rPr>
              <a:t>         ETAPA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292725" y="765175"/>
            <a:ext cx="38512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>
                <a:solidFill>
                  <a:srgbClr val="3B0304"/>
                </a:solidFill>
              </a:rPr>
              <a:t>   </a:t>
            </a:r>
            <a:r>
              <a:rPr lang="es-ES" sz="1600" b="1">
                <a:solidFill>
                  <a:srgbClr val="3B0304"/>
                </a:solidFill>
              </a:rPr>
              <a:t>ELEMENTOS IMPORTANTES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928938" y="2286000"/>
            <a:ext cx="2376487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63171E"/>
                </a:solidFill>
              </a:rPr>
              <a:t>Aspectos Prácticos</a:t>
            </a:r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5429250" y="2428875"/>
            <a:ext cx="431800" cy="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9226" name="Line 8"/>
          <p:cNvSpPr>
            <a:spLocks noChangeShapeType="1"/>
          </p:cNvSpPr>
          <p:nvPr/>
        </p:nvSpPr>
        <p:spPr bwMode="auto">
          <a:xfrm>
            <a:off x="5857875" y="1857375"/>
            <a:ext cx="0" cy="1225550"/>
          </a:xfrm>
          <a:prstGeom prst="line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72188" y="1928813"/>
            <a:ext cx="23876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-personal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-calendario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-presupuesto</a:t>
            </a:r>
          </a:p>
          <a:p>
            <a:pPr>
              <a:spcBef>
                <a:spcPct val="50000"/>
              </a:spcBef>
            </a:pPr>
            <a:r>
              <a:rPr lang="es-ES" sz="1400">
                <a:solidFill>
                  <a:srgbClr val="6E2026"/>
                </a:solidFill>
              </a:rPr>
              <a:t>-materiales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214313" y="3929063"/>
            <a:ext cx="25574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600">
                <a:solidFill>
                  <a:srgbClr val="410F14"/>
                </a:solidFill>
              </a:rPr>
              <a:t>¿Cómo se protegerá los derechos de los participantes del estudio?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3000375" y="4143375"/>
            <a:ext cx="2592388" cy="3381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1600" dirty="0">
                <a:solidFill>
                  <a:srgbClr val="5A1C25"/>
                </a:solidFill>
              </a:rPr>
              <a:t>Consideraciones éticas</a:t>
            </a:r>
          </a:p>
        </p:txBody>
      </p:sp>
      <p:sp>
        <p:nvSpPr>
          <p:cNvPr id="9232" name="Line 12"/>
          <p:cNvSpPr>
            <a:spLocks noChangeShapeType="1"/>
          </p:cNvSpPr>
          <p:nvPr/>
        </p:nvSpPr>
        <p:spPr bwMode="auto">
          <a:xfrm>
            <a:off x="5572125" y="4286250"/>
            <a:ext cx="431800" cy="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9233" name="Line 13"/>
          <p:cNvSpPr>
            <a:spLocks noChangeShapeType="1"/>
          </p:cNvSpPr>
          <p:nvPr/>
        </p:nvSpPr>
        <p:spPr bwMode="auto">
          <a:xfrm>
            <a:off x="6000750" y="4000500"/>
            <a:ext cx="0" cy="503238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6143625" y="4000500"/>
            <a:ext cx="19573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400">
                <a:solidFill>
                  <a:srgbClr val="561821"/>
                </a:solidFill>
              </a:rPr>
              <a:t>- Consentimiento informado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0"/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5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30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11560" y="620688"/>
            <a:ext cx="7993062" cy="54498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71475" indent="-371475">
              <a:defRPr/>
            </a:pPr>
            <a:r>
              <a:rPr lang="es-ES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</a:rPr>
              <a:t>I.    IDENTIFICACIÓN  DEL  PROBLEMA</a:t>
            </a:r>
          </a:p>
          <a:p>
            <a:pPr marL="371475" indent="-371475">
              <a:defRPr/>
            </a:pPr>
            <a:endParaRPr lang="es-ES" b="1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¿Cómo lo podemos identificar?</a:t>
            </a:r>
          </a:p>
          <a:p>
            <a:pPr marL="371475" indent="-371475"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Si una situación problema requiere investigación depende de tres</a:t>
            </a:r>
          </a:p>
          <a:p>
            <a:pPr marL="371475" indent="-371475">
              <a:lnSpc>
                <a:spcPct val="130000"/>
              </a:lnSpc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condiciones:</a:t>
            </a:r>
          </a:p>
          <a:p>
            <a:pPr marL="371475" indent="-371475">
              <a:lnSpc>
                <a:spcPct val="130000"/>
              </a:lnSpc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Debe existir una </a:t>
            </a:r>
            <a:r>
              <a:rPr lang="es-ES" b="1" i="1" dirty="0">
                <a:solidFill>
                  <a:srgbClr val="000099"/>
                </a:solidFill>
                <a:latin typeface="Verdana" pitchFamily="34" charset="0"/>
              </a:rPr>
              <a:t>diferencia percibida o discrepancia</a:t>
            </a: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 entre lo que existe y el ideal o la situación planeada.</a:t>
            </a: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La  (s) razón (es) de esta diferencia debe (n) estar </a:t>
            </a:r>
            <a:r>
              <a:rPr lang="es-ES" b="1" i="1" dirty="0">
                <a:solidFill>
                  <a:srgbClr val="000099"/>
                </a:solidFill>
                <a:latin typeface="Verdana" pitchFamily="34" charset="0"/>
              </a:rPr>
              <a:t>poco clara (s)</a:t>
            </a:r>
            <a:r>
              <a:rPr lang="es-ES" b="1" dirty="0">
                <a:solidFill>
                  <a:srgbClr val="000099"/>
                </a:solidFill>
                <a:latin typeface="Verdana" pitchFamily="34" charset="0"/>
              </a:rPr>
              <a:t>, </a:t>
            </a: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de manera que tiene sentido realizar un estudio. </a:t>
            </a: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  <a:p>
            <a:pPr marL="371475" indent="-371475">
              <a:lnSpc>
                <a:spcPct val="130000"/>
              </a:lnSpc>
              <a:buFontTx/>
              <a:buAutoNum type="arabicPeriod"/>
              <a:defRPr/>
            </a:pP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Debe existir </a:t>
            </a:r>
            <a:r>
              <a:rPr lang="es-ES" b="1" dirty="0">
                <a:solidFill>
                  <a:srgbClr val="000099"/>
                </a:solidFill>
                <a:latin typeface="Verdana" pitchFamily="34" charset="0"/>
              </a:rPr>
              <a:t>más de </a:t>
            </a:r>
            <a:r>
              <a:rPr lang="es-ES" b="1" i="1" dirty="0">
                <a:solidFill>
                  <a:srgbClr val="000099"/>
                </a:solidFill>
                <a:latin typeface="Verdana" pitchFamily="34" charset="0"/>
              </a:rPr>
              <a:t>una posible respuesta</a:t>
            </a:r>
            <a:r>
              <a:rPr lang="es-ES" b="1" dirty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es-ES" dirty="0">
                <a:solidFill>
                  <a:srgbClr val="000099"/>
                </a:solidFill>
                <a:latin typeface="Verdana" pitchFamily="34" charset="0"/>
              </a:rPr>
              <a:t>a la pregunta o solución del problema.</a:t>
            </a:r>
          </a:p>
          <a:p>
            <a:pPr marL="371475" indent="-371475">
              <a:lnSpc>
                <a:spcPct val="120000"/>
              </a:lnSpc>
              <a:defRPr/>
            </a:pPr>
            <a:endParaRPr lang="es-ES" dirty="0">
              <a:solidFill>
                <a:srgbClr val="000099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6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61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642918"/>
            <a:ext cx="785818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 sistema de salud chileno estableció en la Reforma de Salud inicialmente un total de 23 enfermedades prioritarias entre las cuales se encuentra el cáncer cervicouterino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Resultados del Piloto Auge 2002 y 2003 (17 meses de implementación) arrojaron un total de 23.350 personas beneficiadas, de las cuales la segunda cifra mayor fueron los casos de mujeres con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(7.562 casos, 32,4%)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El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CaCu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es el segundo cáncer más común en las mujeres a través del mundo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 sobre 500.000 nuevos casos diagnosticados y 273.500 muertes estimadas anualmente, representando aproximadamente el 10% de la incidencia y mortalidad global de cáncer entre las mujeres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Cerca del 85% del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CaCu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ocurre en los países en desarrollo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Latinoamérica junto con otros países en desarrollo presenta una de las más altas tasas de incidencia (40.3 en América Central; 35.8 en los países del Caribe y 30.9 en América del Sur)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En el año 2002 más de 32.000 mujeres murieron en Latinoamérica y países del Caribe debido al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comparado con 22.000 muertes debidas a embarazos y causas relacionadas con el nacimiento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Específicamente en Chile mueren 700 mujeres anualmente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debido al cáncer cervicouterino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Se estima una incidencia de 30  por 100.000 mujeres con una tasa de mortalidad de 9,6 por 100.000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El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CaCu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 la única enfermedad cuyo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screening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citológico (Papanicolaou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permite detectar la etapa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precáncer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es decir al tratar la neoplasia intrauterina, ésta intervención impediría un cáncer futuro.   Desde la perspectiva de la salud pública el  cáncer </a:t>
            </a:r>
            <a:r>
              <a:rPr lang="es-ES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cervicouterino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es un ejemplo de una enfermedad para la cual las desigualdades en sus resultados pueden ser superadas dado que es fácilmente detectable, los medios de su diagnóstico tienen bajo costo y el tratamiento es efectivo si la condición es detectada en las etapas tempranas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10,11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Sin embargo el problema reside en que el cáncer es diagnosticado cuando ya se ha desarrollado</a:t>
            </a:r>
            <a:r>
              <a:rPr lang="es-ES" sz="1400" baseline="30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es-E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 </a:t>
            </a:r>
            <a:endParaRPr lang="es-MX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s-MX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755650" y="836613"/>
            <a:ext cx="7632700" cy="572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¿Ejemplo?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Situación problema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Discrepancia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Pregunta de investigación</a:t>
            </a:r>
          </a:p>
          <a:p>
            <a:pPr>
              <a:spcBef>
                <a:spcPct val="50000"/>
              </a:spcBef>
            </a:pPr>
            <a:endParaRPr lang="es-ES" sz="2400">
              <a:solidFill>
                <a:srgbClr val="000066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r>
              <a:rPr lang="es-ES" sz="2400">
                <a:solidFill>
                  <a:srgbClr val="000066"/>
                </a:solidFill>
                <a:latin typeface="Verdana" pitchFamily="34" charset="0"/>
              </a:rPr>
              <a:t>Posibles respuestas</a:t>
            </a:r>
          </a:p>
          <a:p>
            <a:pPr>
              <a:spcBef>
                <a:spcPct val="50000"/>
              </a:spcBef>
            </a:pPr>
            <a:endParaRPr lang="es-ES">
              <a:solidFill>
                <a:srgbClr val="FFFF00"/>
              </a:solidFill>
              <a:latin typeface="Verdana" pitchFamily="34" charset="0"/>
            </a:endParaRPr>
          </a:p>
          <a:p>
            <a:pPr>
              <a:spcBef>
                <a:spcPct val="50000"/>
              </a:spcBef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435</TotalTime>
  <Words>940</Words>
  <Application>Microsoft Office PowerPoint</Application>
  <PresentationFormat>Presentación en pantalla (4:3)</PresentationFormat>
  <Paragraphs>142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Flujo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di silvestre</dc:creator>
  <cp:lastModifiedBy>Cristina Di Silvestr</cp:lastModifiedBy>
  <cp:revision>36</cp:revision>
  <dcterms:created xsi:type="dcterms:W3CDTF">2011-05-20T20:55:39Z</dcterms:created>
  <dcterms:modified xsi:type="dcterms:W3CDTF">2013-12-16T14:41:58Z</dcterms:modified>
</cp:coreProperties>
</file>